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8"/>
  </p:notesMasterIdLst>
  <p:sldIdLst>
    <p:sldId id="256" r:id="rId2"/>
    <p:sldId id="257" r:id="rId3"/>
    <p:sldId id="258" r:id="rId4"/>
    <p:sldId id="259" r:id="rId5"/>
    <p:sldId id="304" r:id="rId6"/>
    <p:sldId id="305" r:id="rId7"/>
    <p:sldId id="307" r:id="rId8"/>
    <p:sldId id="308" r:id="rId9"/>
    <p:sldId id="309" r:id="rId10"/>
    <p:sldId id="306" r:id="rId11"/>
    <p:sldId id="326" r:id="rId12"/>
    <p:sldId id="260" r:id="rId13"/>
    <p:sldId id="261" r:id="rId14"/>
    <p:sldId id="262" r:id="rId15"/>
    <p:sldId id="263" r:id="rId16"/>
    <p:sldId id="264" r:id="rId17"/>
    <p:sldId id="265" r:id="rId18"/>
    <p:sldId id="266" r:id="rId19"/>
    <p:sldId id="267" r:id="rId20"/>
    <p:sldId id="268" r:id="rId21"/>
    <p:sldId id="320" r:id="rId22"/>
    <p:sldId id="269" r:id="rId23"/>
    <p:sldId id="321" r:id="rId24"/>
    <p:sldId id="270" r:id="rId25"/>
    <p:sldId id="271" r:id="rId26"/>
    <p:sldId id="322" r:id="rId27"/>
    <p:sldId id="273" r:id="rId28"/>
    <p:sldId id="324" r:id="rId29"/>
    <p:sldId id="325" r:id="rId30"/>
    <p:sldId id="272" r:id="rId31"/>
    <p:sldId id="274" r:id="rId32"/>
    <p:sldId id="275" r:id="rId33"/>
    <p:sldId id="276" r:id="rId34"/>
    <p:sldId id="333" r:id="rId35"/>
    <p:sldId id="334" r:id="rId36"/>
    <p:sldId id="332" r:id="rId37"/>
    <p:sldId id="335" r:id="rId38"/>
    <p:sldId id="277" r:id="rId39"/>
    <p:sldId id="278" r:id="rId40"/>
    <p:sldId id="279" r:id="rId41"/>
    <p:sldId id="310" r:id="rId42"/>
    <p:sldId id="311" r:id="rId43"/>
    <p:sldId id="312" r:id="rId44"/>
    <p:sldId id="315" r:id="rId45"/>
    <p:sldId id="313" r:id="rId46"/>
    <p:sldId id="314" r:id="rId47"/>
    <p:sldId id="318" r:id="rId48"/>
    <p:sldId id="317" r:id="rId49"/>
    <p:sldId id="316" r:id="rId50"/>
    <p:sldId id="319" r:id="rId51"/>
    <p:sldId id="327" r:id="rId52"/>
    <p:sldId id="328" r:id="rId53"/>
    <p:sldId id="329" r:id="rId54"/>
    <p:sldId id="330" r:id="rId55"/>
    <p:sldId id="331" r:id="rId56"/>
    <p:sldId id="280" r:id="rId57"/>
    <p:sldId id="281" r:id="rId58"/>
    <p:sldId id="282" r:id="rId59"/>
    <p:sldId id="283" r:id="rId60"/>
    <p:sldId id="284" r:id="rId61"/>
    <p:sldId id="285" r:id="rId62"/>
    <p:sldId id="336" r:id="rId63"/>
    <p:sldId id="337" r:id="rId64"/>
    <p:sldId id="338" r:id="rId65"/>
    <p:sldId id="287" r:id="rId66"/>
    <p:sldId id="288" r:id="rId67"/>
    <p:sldId id="289" r:id="rId68"/>
    <p:sldId id="290" r:id="rId69"/>
    <p:sldId id="291" r:id="rId70"/>
    <p:sldId id="292" r:id="rId71"/>
    <p:sldId id="342" r:id="rId72"/>
    <p:sldId id="339" r:id="rId73"/>
    <p:sldId id="340" r:id="rId74"/>
    <p:sldId id="344" r:id="rId75"/>
    <p:sldId id="341" r:id="rId76"/>
    <p:sldId id="293" r:id="rId77"/>
    <p:sldId id="294" r:id="rId78"/>
    <p:sldId id="343" r:id="rId79"/>
    <p:sldId id="295" r:id="rId80"/>
    <p:sldId id="296" r:id="rId81"/>
    <p:sldId id="297" r:id="rId82"/>
    <p:sldId id="298" r:id="rId83"/>
    <p:sldId id="299" r:id="rId84"/>
    <p:sldId id="300" r:id="rId85"/>
    <p:sldId id="301" r:id="rId86"/>
    <p:sldId id="302" r:id="rId87"/>
  </p:sldIdLst>
  <p:sldSz cx="9144000" cy="5143500" type="screen16x9"/>
  <p:notesSz cx="6858000" cy="9144000"/>
  <p:embeddedFontLst>
    <p:embeddedFont>
      <p:font typeface="Calibri" panose="020F0502020204030204" pitchFamily="34" charset="0"/>
      <p:regular r:id="rId89"/>
      <p:bold r:id="rId90"/>
      <p:italic r:id="rId91"/>
      <p:boldItalic r:id="rId92"/>
    </p:embeddedFont>
    <p:embeddedFont>
      <p:font typeface="Nunito" panose="020B0604020202020204" charset="0"/>
      <p:regular r:id="rId93"/>
      <p:bold r:id="rId94"/>
      <p:italic r:id="rId95"/>
      <p:boldItalic r:id="rId96"/>
    </p:embeddedFont>
    <p:embeddedFont>
      <p:font typeface="Nunito Light" panose="020B060402020202020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A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C13A4-DE37-4B2A-B712-4652C8CBFFCC}" v="31" dt="2020-09-03T07:58: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94660"/>
  </p:normalViewPr>
  <p:slideViewPr>
    <p:cSldViewPr snapToGrid="0">
      <p:cViewPr varScale="1">
        <p:scale>
          <a:sx n="97" d="100"/>
          <a:sy n="97" d="100"/>
        </p:scale>
        <p:origin x="69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ysanthi Polyzoni" userId="6937014392ea7f07" providerId="LiveId" clId="{E91C13A4-DE37-4B2A-B712-4652C8CBFFCC}"/>
    <pc:docChg chg="undo custSel addSld modSld">
      <pc:chgData name="Chrysanthi Polyzoni" userId="6937014392ea7f07" providerId="LiveId" clId="{E91C13A4-DE37-4B2A-B712-4652C8CBFFCC}" dt="2020-09-03T08:02:25.501" v="2422" actId="14100"/>
      <pc:docMkLst>
        <pc:docMk/>
      </pc:docMkLst>
      <pc:sldChg chg="addSp modSp mod">
        <pc:chgData name="Chrysanthi Polyzoni" userId="6937014392ea7f07" providerId="LiveId" clId="{E91C13A4-DE37-4B2A-B712-4652C8CBFFCC}" dt="2020-09-02T20:27:45.327" v="37" actId="1076"/>
        <pc:sldMkLst>
          <pc:docMk/>
          <pc:sldMk cId="0" sldId="292"/>
        </pc:sldMkLst>
        <pc:spChg chg="mod">
          <ac:chgData name="Chrysanthi Polyzoni" userId="6937014392ea7f07" providerId="LiveId" clId="{E91C13A4-DE37-4B2A-B712-4652C8CBFFCC}" dt="2020-09-02T20:26:26.811" v="28" actId="14100"/>
          <ac:spMkLst>
            <pc:docMk/>
            <pc:sldMk cId="0" sldId="292"/>
            <ac:spMk id="246" creationId="{00000000-0000-0000-0000-000000000000}"/>
          </ac:spMkLst>
        </pc:spChg>
        <pc:picChg chg="add mod">
          <ac:chgData name="Chrysanthi Polyzoni" userId="6937014392ea7f07" providerId="LiveId" clId="{E91C13A4-DE37-4B2A-B712-4652C8CBFFCC}" dt="2020-09-02T20:27:45.327" v="37" actId="1076"/>
          <ac:picMkLst>
            <pc:docMk/>
            <pc:sldMk cId="0" sldId="292"/>
            <ac:picMk id="3" creationId="{9B46AAD6-D140-46DB-A1C1-8A21C5B2EBAA}"/>
          </ac:picMkLst>
        </pc:picChg>
        <pc:picChg chg="add mod">
          <ac:chgData name="Chrysanthi Polyzoni" userId="6937014392ea7f07" providerId="LiveId" clId="{E91C13A4-DE37-4B2A-B712-4652C8CBFFCC}" dt="2020-09-02T20:27:45.327" v="37" actId="1076"/>
          <ac:picMkLst>
            <pc:docMk/>
            <pc:sldMk cId="0" sldId="292"/>
            <ac:picMk id="5" creationId="{E0824B9E-75D2-4EBB-B3AF-8DE3C112D915}"/>
          </ac:picMkLst>
        </pc:picChg>
        <pc:picChg chg="add mod">
          <ac:chgData name="Chrysanthi Polyzoni" userId="6937014392ea7f07" providerId="LiveId" clId="{E91C13A4-DE37-4B2A-B712-4652C8CBFFCC}" dt="2020-09-02T20:27:45.327" v="37" actId="1076"/>
          <ac:picMkLst>
            <pc:docMk/>
            <pc:sldMk cId="0" sldId="292"/>
            <ac:picMk id="7" creationId="{B9E2B49D-01D0-4C13-9F44-47224787652E}"/>
          </ac:picMkLst>
        </pc:picChg>
      </pc:sldChg>
      <pc:sldChg chg="modSp mod">
        <pc:chgData name="Chrysanthi Polyzoni" userId="6937014392ea7f07" providerId="LiveId" clId="{E91C13A4-DE37-4B2A-B712-4652C8CBFFCC}" dt="2020-09-03T07:20:16.695" v="1538" actId="1076"/>
        <pc:sldMkLst>
          <pc:docMk/>
          <pc:sldMk cId="0" sldId="294"/>
        </pc:sldMkLst>
        <pc:spChg chg="mod">
          <ac:chgData name="Chrysanthi Polyzoni" userId="6937014392ea7f07" providerId="LiveId" clId="{E91C13A4-DE37-4B2A-B712-4652C8CBFFCC}" dt="2020-09-03T07:20:16.695" v="1538" actId="1076"/>
          <ac:spMkLst>
            <pc:docMk/>
            <pc:sldMk cId="0" sldId="294"/>
            <ac:spMk id="257" creationId="{00000000-0000-0000-0000-000000000000}"/>
          </ac:spMkLst>
        </pc:spChg>
      </pc:sldChg>
      <pc:sldChg chg="modSp mod">
        <pc:chgData name="Chrysanthi Polyzoni" userId="6937014392ea7f07" providerId="LiveId" clId="{E91C13A4-DE37-4B2A-B712-4652C8CBFFCC}" dt="2020-09-03T07:41:17.228" v="1886" actId="108"/>
        <pc:sldMkLst>
          <pc:docMk/>
          <pc:sldMk cId="0" sldId="296"/>
        </pc:sldMkLst>
        <pc:spChg chg="mod">
          <ac:chgData name="Chrysanthi Polyzoni" userId="6937014392ea7f07" providerId="LiveId" clId="{E91C13A4-DE37-4B2A-B712-4652C8CBFFCC}" dt="2020-09-03T07:41:17.228" v="1886" actId="108"/>
          <ac:spMkLst>
            <pc:docMk/>
            <pc:sldMk cId="0" sldId="296"/>
            <ac:spMk id="268" creationId="{00000000-0000-0000-0000-000000000000}"/>
          </ac:spMkLst>
        </pc:spChg>
      </pc:sldChg>
      <pc:sldChg chg="modSp mod">
        <pc:chgData name="Chrysanthi Polyzoni" userId="6937014392ea7f07" providerId="LiveId" clId="{E91C13A4-DE37-4B2A-B712-4652C8CBFFCC}" dt="2020-09-02T20:56:08.313" v="927"/>
        <pc:sldMkLst>
          <pc:docMk/>
          <pc:sldMk cId="0" sldId="298"/>
        </pc:sldMkLst>
        <pc:spChg chg="mod">
          <ac:chgData name="Chrysanthi Polyzoni" userId="6937014392ea7f07" providerId="LiveId" clId="{E91C13A4-DE37-4B2A-B712-4652C8CBFFCC}" dt="2020-09-02T20:46:48.706" v="647" actId="5793"/>
          <ac:spMkLst>
            <pc:docMk/>
            <pc:sldMk cId="0" sldId="298"/>
            <ac:spMk id="278" creationId="{00000000-0000-0000-0000-000000000000}"/>
          </ac:spMkLst>
        </pc:spChg>
        <pc:spChg chg="mod">
          <ac:chgData name="Chrysanthi Polyzoni" userId="6937014392ea7f07" providerId="LiveId" clId="{E91C13A4-DE37-4B2A-B712-4652C8CBFFCC}" dt="2020-09-02T20:56:08.313" v="927"/>
          <ac:spMkLst>
            <pc:docMk/>
            <pc:sldMk cId="0" sldId="298"/>
            <ac:spMk id="279" creationId="{00000000-0000-0000-0000-000000000000}"/>
          </ac:spMkLst>
        </pc:spChg>
      </pc:sldChg>
      <pc:sldChg chg="modSp mod">
        <pc:chgData name="Chrysanthi Polyzoni" userId="6937014392ea7f07" providerId="LiveId" clId="{E91C13A4-DE37-4B2A-B712-4652C8CBFFCC}" dt="2020-09-03T07:44:01.278" v="1940" actId="20577"/>
        <pc:sldMkLst>
          <pc:docMk/>
          <pc:sldMk cId="0" sldId="300"/>
        </pc:sldMkLst>
        <pc:spChg chg="mod">
          <ac:chgData name="Chrysanthi Polyzoni" userId="6937014392ea7f07" providerId="LiveId" clId="{E91C13A4-DE37-4B2A-B712-4652C8CBFFCC}" dt="2020-09-03T07:44:01.278" v="1940" actId="20577"/>
          <ac:spMkLst>
            <pc:docMk/>
            <pc:sldMk cId="0" sldId="300"/>
            <ac:spMk id="290" creationId="{00000000-0000-0000-0000-000000000000}"/>
          </ac:spMkLst>
        </pc:spChg>
      </pc:sldChg>
      <pc:sldChg chg="modSp mod">
        <pc:chgData name="Chrysanthi Polyzoni" userId="6937014392ea7f07" providerId="LiveId" clId="{E91C13A4-DE37-4B2A-B712-4652C8CBFFCC}" dt="2020-09-03T06:57:56.909" v="928" actId="1076"/>
        <pc:sldMkLst>
          <pc:docMk/>
          <pc:sldMk cId="1330010687" sldId="308"/>
        </pc:sldMkLst>
        <pc:picChg chg="mod">
          <ac:chgData name="Chrysanthi Polyzoni" userId="6937014392ea7f07" providerId="LiveId" clId="{E91C13A4-DE37-4B2A-B712-4652C8CBFFCC}" dt="2020-09-03T06:57:56.909" v="928" actId="1076"/>
          <ac:picMkLst>
            <pc:docMk/>
            <pc:sldMk cId="1330010687" sldId="308"/>
            <ac:picMk id="12" creationId="{8D4A8840-444A-40E5-92C0-5C9190DD2AC3}"/>
          </ac:picMkLst>
        </pc:picChg>
      </pc:sldChg>
      <pc:sldChg chg="addSp modSp add mod">
        <pc:chgData name="Chrysanthi Polyzoni" userId="6937014392ea7f07" providerId="LiveId" clId="{E91C13A4-DE37-4B2A-B712-4652C8CBFFCC}" dt="2020-09-02T20:36:30.907" v="496" actId="20577"/>
        <pc:sldMkLst>
          <pc:docMk/>
          <pc:sldMk cId="634223147" sldId="339"/>
        </pc:sldMkLst>
        <pc:spChg chg="mod">
          <ac:chgData name="Chrysanthi Polyzoni" userId="6937014392ea7f07" providerId="LiveId" clId="{E91C13A4-DE37-4B2A-B712-4652C8CBFFCC}" dt="2020-09-02T20:36:30.907" v="496" actId="20577"/>
          <ac:spMkLst>
            <pc:docMk/>
            <pc:sldMk cId="634223147" sldId="339"/>
            <ac:spMk id="246" creationId="{00000000-0000-0000-0000-000000000000}"/>
          </ac:spMkLst>
        </pc:spChg>
        <pc:picChg chg="add mod">
          <ac:chgData name="Chrysanthi Polyzoni" userId="6937014392ea7f07" providerId="LiveId" clId="{E91C13A4-DE37-4B2A-B712-4652C8CBFFCC}" dt="2020-09-02T20:35:26.112" v="375" actId="14100"/>
          <ac:picMkLst>
            <pc:docMk/>
            <pc:sldMk cId="634223147" sldId="339"/>
            <ac:picMk id="3" creationId="{186BF188-5F5E-4B1F-9529-F4D38AAA0E30}"/>
          </ac:picMkLst>
        </pc:picChg>
      </pc:sldChg>
      <pc:sldChg chg="addSp modSp add mod">
        <pc:chgData name="Chrysanthi Polyzoni" userId="6937014392ea7f07" providerId="LiveId" clId="{E91C13A4-DE37-4B2A-B712-4652C8CBFFCC}" dt="2020-09-03T07:44:41.387" v="1944" actId="20577"/>
        <pc:sldMkLst>
          <pc:docMk/>
          <pc:sldMk cId="2337180651" sldId="340"/>
        </pc:sldMkLst>
        <pc:spChg chg="mod">
          <ac:chgData name="Chrysanthi Polyzoni" userId="6937014392ea7f07" providerId="LiveId" clId="{E91C13A4-DE37-4B2A-B712-4652C8CBFFCC}" dt="2020-09-03T07:44:41.387" v="1944" actId="20577"/>
          <ac:spMkLst>
            <pc:docMk/>
            <pc:sldMk cId="2337180651" sldId="340"/>
            <ac:spMk id="246" creationId="{00000000-0000-0000-0000-000000000000}"/>
          </ac:spMkLst>
        </pc:spChg>
        <pc:picChg chg="add mod">
          <ac:chgData name="Chrysanthi Polyzoni" userId="6937014392ea7f07" providerId="LiveId" clId="{E91C13A4-DE37-4B2A-B712-4652C8CBFFCC}" dt="2020-09-02T20:40:57.423" v="542" actId="1076"/>
          <ac:picMkLst>
            <pc:docMk/>
            <pc:sldMk cId="2337180651" sldId="340"/>
            <ac:picMk id="3" creationId="{F4697666-C29C-4690-969D-F13F178FE03D}"/>
          </ac:picMkLst>
        </pc:picChg>
        <pc:picChg chg="add mod">
          <ac:chgData name="Chrysanthi Polyzoni" userId="6937014392ea7f07" providerId="LiveId" clId="{E91C13A4-DE37-4B2A-B712-4652C8CBFFCC}" dt="2020-09-02T20:40:34.298" v="541" actId="1076"/>
          <ac:picMkLst>
            <pc:docMk/>
            <pc:sldMk cId="2337180651" sldId="340"/>
            <ac:picMk id="5" creationId="{EBE95244-D7EF-4BB1-B34F-7C48FE62D4A1}"/>
          </ac:picMkLst>
        </pc:picChg>
      </pc:sldChg>
      <pc:sldChg chg="modSp add mod">
        <pc:chgData name="Chrysanthi Polyzoni" userId="6937014392ea7f07" providerId="LiveId" clId="{E91C13A4-DE37-4B2A-B712-4652C8CBFFCC}" dt="2020-09-02T20:38:02.505" v="532" actId="1076"/>
        <pc:sldMkLst>
          <pc:docMk/>
          <pc:sldMk cId="1066328846" sldId="341"/>
        </pc:sldMkLst>
        <pc:spChg chg="mod">
          <ac:chgData name="Chrysanthi Polyzoni" userId="6937014392ea7f07" providerId="LiveId" clId="{E91C13A4-DE37-4B2A-B712-4652C8CBFFCC}" dt="2020-09-02T20:38:02.505" v="532" actId="1076"/>
          <ac:spMkLst>
            <pc:docMk/>
            <pc:sldMk cId="1066328846" sldId="341"/>
            <ac:spMk id="246" creationId="{00000000-0000-0000-0000-000000000000}"/>
          </ac:spMkLst>
        </pc:spChg>
      </pc:sldChg>
      <pc:sldChg chg="addSp delSp modSp add mod">
        <pc:chgData name="Chrysanthi Polyzoni" userId="6937014392ea7f07" providerId="LiveId" clId="{E91C13A4-DE37-4B2A-B712-4652C8CBFFCC}" dt="2020-09-02T20:33:15.653" v="356" actId="1035"/>
        <pc:sldMkLst>
          <pc:docMk/>
          <pc:sldMk cId="3004042353" sldId="342"/>
        </pc:sldMkLst>
        <pc:spChg chg="mod">
          <ac:chgData name="Chrysanthi Polyzoni" userId="6937014392ea7f07" providerId="LiveId" clId="{E91C13A4-DE37-4B2A-B712-4652C8CBFFCC}" dt="2020-09-02T20:33:07.140" v="335" actId="14100"/>
          <ac:spMkLst>
            <pc:docMk/>
            <pc:sldMk cId="3004042353" sldId="342"/>
            <ac:spMk id="246" creationId="{00000000-0000-0000-0000-000000000000}"/>
          </ac:spMkLst>
        </pc:spChg>
        <pc:picChg chg="del">
          <ac:chgData name="Chrysanthi Polyzoni" userId="6937014392ea7f07" providerId="LiveId" clId="{E91C13A4-DE37-4B2A-B712-4652C8CBFFCC}" dt="2020-09-02T20:28:00.099" v="38" actId="478"/>
          <ac:picMkLst>
            <pc:docMk/>
            <pc:sldMk cId="3004042353" sldId="342"/>
            <ac:picMk id="3" creationId="{9B46AAD6-D140-46DB-A1C1-8A21C5B2EBAA}"/>
          </ac:picMkLst>
        </pc:picChg>
        <pc:picChg chg="add mod">
          <ac:chgData name="Chrysanthi Polyzoni" userId="6937014392ea7f07" providerId="LiveId" clId="{E91C13A4-DE37-4B2A-B712-4652C8CBFFCC}" dt="2020-09-02T20:33:15.653" v="356" actId="1035"/>
          <ac:picMkLst>
            <pc:docMk/>
            <pc:sldMk cId="3004042353" sldId="342"/>
            <ac:picMk id="4" creationId="{22374EBD-BAFC-443C-96EE-F604C8C3A695}"/>
          </ac:picMkLst>
        </pc:picChg>
        <pc:picChg chg="del">
          <ac:chgData name="Chrysanthi Polyzoni" userId="6937014392ea7f07" providerId="LiveId" clId="{E91C13A4-DE37-4B2A-B712-4652C8CBFFCC}" dt="2020-09-02T20:28:00.099" v="38" actId="478"/>
          <ac:picMkLst>
            <pc:docMk/>
            <pc:sldMk cId="3004042353" sldId="342"/>
            <ac:picMk id="5" creationId="{E0824B9E-75D2-4EBB-B3AF-8DE3C112D915}"/>
          </ac:picMkLst>
        </pc:picChg>
        <pc:picChg chg="del">
          <ac:chgData name="Chrysanthi Polyzoni" userId="6937014392ea7f07" providerId="LiveId" clId="{E91C13A4-DE37-4B2A-B712-4652C8CBFFCC}" dt="2020-09-02T20:28:00.099" v="38" actId="478"/>
          <ac:picMkLst>
            <pc:docMk/>
            <pc:sldMk cId="3004042353" sldId="342"/>
            <ac:picMk id="7" creationId="{B9E2B49D-01D0-4C13-9F44-47224787652E}"/>
          </ac:picMkLst>
        </pc:picChg>
        <pc:picChg chg="add mod">
          <ac:chgData name="Chrysanthi Polyzoni" userId="6937014392ea7f07" providerId="LiveId" clId="{E91C13A4-DE37-4B2A-B712-4652C8CBFFCC}" dt="2020-09-02T20:33:15.653" v="356" actId="1035"/>
          <ac:picMkLst>
            <pc:docMk/>
            <pc:sldMk cId="3004042353" sldId="342"/>
            <ac:picMk id="8" creationId="{0701E711-3DC3-44AE-981A-B1954B627745}"/>
          </ac:picMkLst>
        </pc:picChg>
        <pc:picChg chg="add mod">
          <ac:chgData name="Chrysanthi Polyzoni" userId="6937014392ea7f07" providerId="LiveId" clId="{E91C13A4-DE37-4B2A-B712-4652C8CBFFCC}" dt="2020-09-02T20:33:15.653" v="356" actId="1035"/>
          <ac:picMkLst>
            <pc:docMk/>
            <pc:sldMk cId="3004042353" sldId="342"/>
            <ac:picMk id="10" creationId="{8F0F1570-CC72-4F9D-9ED1-91C5B8710048}"/>
          </ac:picMkLst>
        </pc:picChg>
      </pc:sldChg>
      <pc:sldChg chg="addSp delSp modSp add mod">
        <pc:chgData name="Chrysanthi Polyzoni" userId="6937014392ea7f07" providerId="LiveId" clId="{E91C13A4-DE37-4B2A-B712-4652C8CBFFCC}" dt="2020-09-03T07:23:10.435" v="1546" actId="1076"/>
        <pc:sldMkLst>
          <pc:docMk/>
          <pc:sldMk cId="2438356573" sldId="343"/>
        </pc:sldMkLst>
        <pc:spChg chg="add del mod">
          <ac:chgData name="Chrysanthi Polyzoni" userId="6937014392ea7f07" providerId="LiveId" clId="{E91C13A4-DE37-4B2A-B712-4652C8CBFFCC}" dt="2020-09-03T07:21:08.656" v="1541" actId="478"/>
          <ac:spMkLst>
            <pc:docMk/>
            <pc:sldMk cId="2438356573" sldId="343"/>
            <ac:spMk id="3" creationId="{2B5F45FF-A5A7-41F8-870C-F29F2E52CD51}"/>
          </ac:spMkLst>
        </pc:spChg>
        <pc:spChg chg="del">
          <ac:chgData name="Chrysanthi Polyzoni" userId="6937014392ea7f07" providerId="LiveId" clId="{E91C13A4-DE37-4B2A-B712-4652C8CBFFCC}" dt="2020-09-03T07:21:03.781" v="1540" actId="478"/>
          <ac:spMkLst>
            <pc:docMk/>
            <pc:sldMk cId="2438356573" sldId="343"/>
            <ac:spMk id="257" creationId="{00000000-0000-0000-0000-000000000000}"/>
          </ac:spMkLst>
        </pc:spChg>
        <pc:picChg chg="add mod">
          <ac:chgData name="Chrysanthi Polyzoni" userId="6937014392ea7f07" providerId="LiveId" clId="{E91C13A4-DE37-4B2A-B712-4652C8CBFFCC}" dt="2020-09-03T07:23:10.435" v="1546" actId="1076"/>
          <ac:picMkLst>
            <pc:docMk/>
            <pc:sldMk cId="2438356573" sldId="343"/>
            <ac:picMk id="5" creationId="{AE30BBD3-D98E-45E9-85A8-A36CB057DB3C}"/>
          </ac:picMkLst>
        </pc:picChg>
      </pc:sldChg>
      <pc:sldChg chg="addSp delSp modSp add mod">
        <pc:chgData name="Chrysanthi Polyzoni" userId="6937014392ea7f07" providerId="LiveId" clId="{E91C13A4-DE37-4B2A-B712-4652C8CBFFCC}" dt="2020-09-03T08:02:25.501" v="2422" actId="14100"/>
        <pc:sldMkLst>
          <pc:docMk/>
          <pc:sldMk cId="3937018351" sldId="344"/>
        </pc:sldMkLst>
        <pc:spChg chg="add del mod">
          <ac:chgData name="Chrysanthi Polyzoni" userId="6937014392ea7f07" providerId="LiveId" clId="{E91C13A4-DE37-4B2A-B712-4652C8CBFFCC}" dt="2020-09-03T07:45:28.826" v="1950" actId="478"/>
          <ac:spMkLst>
            <pc:docMk/>
            <pc:sldMk cId="3937018351" sldId="344"/>
            <ac:spMk id="4" creationId="{F3CDBC20-551A-4BA4-BB7F-CEA103FC4610}"/>
          </ac:spMkLst>
        </pc:spChg>
        <pc:spChg chg="add mod">
          <ac:chgData name="Chrysanthi Polyzoni" userId="6937014392ea7f07" providerId="LiveId" clId="{E91C13A4-DE37-4B2A-B712-4652C8CBFFCC}" dt="2020-09-03T07:46:09.171" v="1958" actId="14100"/>
          <ac:spMkLst>
            <pc:docMk/>
            <pc:sldMk cId="3937018351" sldId="344"/>
            <ac:spMk id="7" creationId="{21CB3F4B-C8D0-40D6-A973-17FC52FFE2B2}"/>
          </ac:spMkLst>
        </pc:spChg>
        <pc:spChg chg="mod">
          <ac:chgData name="Chrysanthi Polyzoni" userId="6937014392ea7f07" providerId="LiveId" clId="{E91C13A4-DE37-4B2A-B712-4652C8CBFFCC}" dt="2020-09-03T08:02:25.501" v="2422" actId="14100"/>
          <ac:spMkLst>
            <pc:docMk/>
            <pc:sldMk cId="3937018351" sldId="344"/>
            <ac:spMk id="246" creationId="{00000000-0000-0000-0000-000000000000}"/>
          </ac:spMkLst>
        </pc:spChg>
        <pc:graphicFrameChg chg="add del mod">
          <ac:chgData name="Chrysanthi Polyzoni" userId="6937014392ea7f07" providerId="LiveId" clId="{E91C13A4-DE37-4B2A-B712-4652C8CBFFCC}" dt="2020-09-03T07:45:28.826" v="1950" actId="478"/>
          <ac:graphicFrameMkLst>
            <pc:docMk/>
            <pc:sldMk cId="3937018351" sldId="344"/>
            <ac:graphicFrameMk id="2" creationId="{69FBFCDF-2246-44DB-8CF0-346B3CDD8AF5}"/>
          </ac:graphicFrameMkLst>
        </pc:graphicFrameChg>
        <pc:graphicFrameChg chg="add del mod modGraphic">
          <ac:chgData name="Chrysanthi Polyzoni" userId="6937014392ea7f07" providerId="LiveId" clId="{E91C13A4-DE37-4B2A-B712-4652C8CBFFCC}" dt="2020-09-03T07:58:23.601" v="2350" actId="478"/>
          <ac:graphicFrameMkLst>
            <pc:docMk/>
            <pc:sldMk cId="3937018351" sldId="344"/>
            <ac:graphicFrameMk id="6" creationId="{47F19A85-31C7-4508-9F0C-247C98ACF85D}"/>
          </ac:graphicFrameMkLst>
        </pc:graphicFrameChg>
        <pc:graphicFrameChg chg="add mod modGraphic">
          <ac:chgData name="Chrysanthi Polyzoni" userId="6937014392ea7f07" providerId="LiveId" clId="{E91C13A4-DE37-4B2A-B712-4652C8CBFFCC}" dt="2020-09-03T08:01:34.588" v="2387" actId="1076"/>
          <ac:graphicFrameMkLst>
            <pc:docMk/>
            <pc:sldMk cId="3937018351" sldId="344"/>
            <ac:graphicFrameMk id="8" creationId="{29A8B5D1-8E83-4E70-8BD3-26C4464222EC}"/>
          </ac:graphicFrameMkLst>
        </pc:graphicFrameChg>
        <pc:picChg chg="del">
          <ac:chgData name="Chrysanthi Polyzoni" userId="6937014392ea7f07" providerId="LiveId" clId="{E91C13A4-DE37-4B2A-B712-4652C8CBFFCC}" dt="2020-09-03T07:45:14.156" v="1947" actId="478"/>
          <ac:picMkLst>
            <pc:docMk/>
            <pc:sldMk cId="3937018351" sldId="344"/>
            <ac:picMk id="3" creationId="{F4697666-C29C-4690-969D-F13F178FE03D}"/>
          </ac:picMkLst>
        </pc:picChg>
        <pc:picChg chg="del">
          <ac:chgData name="Chrysanthi Polyzoni" userId="6937014392ea7f07" providerId="LiveId" clId="{E91C13A4-DE37-4B2A-B712-4652C8CBFFCC}" dt="2020-09-03T07:45:09.764" v="1946" actId="478"/>
          <ac:picMkLst>
            <pc:docMk/>
            <pc:sldMk cId="3937018351" sldId="344"/>
            <ac:picMk id="5" creationId="{EBE95244-D7EF-4BB1-B34F-7C48FE62D4A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BC5ECC-0CD0-4143-BD18-7B2B3EBFB4F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DD7F741-7DE7-4308-BE26-6DBFBE70E801}">
      <dgm:prSet phldrT="[Text]"/>
      <dgm:spPr/>
      <dgm:t>
        <a:bodyPr/>
        <a:lstStyle/>
        <a:p>
          <a:r>
            <a:rPr lang="en-US" dirty="0"/>
            <a:t>Active Users</a:t>
          </a:r>
        </a:p>
      </dgm:t>
    </dgm:pt>
    <dgm:pt modelId="{6B921E56-910D-4499-90D7-AED95169EC25}" type="parTrans" cxnId="{2E399A98-105A-4235-9F6D-813FCCB7F206}">
      <dgm:prSet/>
      <dgm:spPr/>
      <dgm:t>
        <a:bodyPr/>
        <a:lstStyle/>
        <a:p>
          <a:endParaRPr lang="en-US"/>
        </a:p>
      </dgm:t>
    </dgm:pt>
    <dgm:pt modelId="{FF15D9D2-86BB-4EC6-8836-B9A5BCE9B9D9}" type="sibTrans" cxnId="{2E399A98-105A-4235-9F6D-813FCCB7F206}">
      <dgm:prSet/>
      <dgm:spPr/>
      <dgm:t>
        <a:bodyPr/>
        <a:lstStyle/>
        <a:p>
          <a:endParaRPr lang="en-US"/>
        </a:p>
      </dgm:t>
    </dgm:pt>
    <dgm:pt modelId="{F0D525EB-21C6-4AB7-B8C4-8D0FF0067E70}">
      <dgm:prSet phldrT="[Text]"/>
      <dgm:spPr/>
      <dgm:t>
        <a:bodyPr/>
        <a:lstStyle/>
        <a:p>
          <a:r>
            <a:rPr lang="en-US" dirty="0"/>
            <a:t>Reach out to 500 subscriptions in 6 months</a:t>
          </a:r>
        </a:p>
      </dgm:t>
    </dgm:pt>
    <dgm:pt modelId="{47242E16-40A1-4511-B9FE-1C9599A52626}" type="parTrans" cxnId="{6456AC81-CC0F-47F1-AE5D-875B59565739}">
      <dgm:prSet/>
      <dgm:spPr/>
      <dgm:t>
        <a:bodyPr/>
        <a:lstStyle/>
        <a:p>
          <a:endParaRPr lang="en-US"/>
        </a:p>
      </dgm:t>
    </dgm:pt>
    <dgm:pt modelId="{AB167EF4-85AA-4F51-B9DE-47CE5D921EA7}" type="sibTrans" cxnId="{6456AC81-CC0F-47F1-AE5D-875B59565739}">
      <dgm:prSet/>
      <dgm:spPr/>
      <dgm:t>
        <a:bodyPr/>
        <a:lstStyle/>
        <a:p>
          <a:endParaRPr lang="en-US"/>
        </a:p>
      </dgm:t>
    </dgm:pt>
    <dgm:pt modelId="{0B2097A1-630C-4BCD-B222-E505DD4730CE}">
      <dgm:prSet phldrT="[Text]"/>
      <dgm:spPr/>
      <dgm:t>
        <a:bodyPr/>
        <a:lstStyle/>
        <a:p>
          <a:r>
            <a:rPr lang="en-US" dirty="0"/>
            <a:t>Design three different batch systems for 100 vehicles to submit to the FAA for approval</a:t>
          </a:r>
        </a:p>
      </dgm:t>
    </dgm:pt>
    <dgm:pt modelId="{21FB02BF-76E5-478F-B550-5D89C769319A}" type="parTrans" cxnId="{B831B821-35E6-40D3-9DCB-D968DDCE6D93}">
      <dgm:prSet/>
      <dgm:spPr/>
      <dgm:t>
        <a:bodyPr/>
        <a:lstStyle/>
        <a:p>
          <a:endParaRPr lang="en-US"/>
        </a:p>
      </dgm:t>
    </dgm:pt>
    <dgm:pt modelId="{075958B7-BFD0-4656-B976-07C96C9554EC}" type="sibTrans" cxnId="{B831B821-35E6-40D3-9DCB-D968DDCE6D93}">
      <dgm:prSet/>
      <dgm:spPr/>
      <dgm:t>
        <a:bodyPr/>
        <a:lstStyle/>
        <a:p>
          <a:endParaRPr lang="en-US"/>
        </a:p>
      </dgm:t>
    </dgm:pt>
    <dgm:pt modelId="{F9EA1387-2C3B-4E98-84DA-B23753C50922}">
      <dgm:prSet phldrT="[Text]"/>
      <dgm:spPr/>
      <dgm:t>
        <a:bodyPr/>
        <a:lstStyle/>
        <a:p>
          <a:r>
            <a:rPr lang="en-US" dirty="0"/>
            <a:t>Passive Users</a:t>
          </a:r>
        </a:p>
      </dgm:t>
    </dgm:pt>
    <dgm:pt modelId="{E9855D57-720E-439E-8541-4588442E04F0}" type="parTrans" cxnId="{B224DDED-71CC-47C0-9C0C-7BABFFCBD17A}">
      <dgm:prSet/>
      <dgm:spPr/>
      <dgm:t>
        <a:bodyPr/>
        <a:lstStyle/>
        <a:p>
          <a:endParaRPr lang="en-US"/>
        </a:p>
      </dgm:t>
    </dgm:pt>
    <dgm:pt modelId="{80F46E9B-0D94-46FE-96CC-F3105767220A}" type="sibTrans" cxnId="{B224DDED-71CC-47C0-9C0C-7BABFFCBD17A}">
      <dgm:prSet/>
      <dgm:spPr/>
      <dgm:t>
        <a:bodyPr/>
        <a:lstStyle/>
        <a:p>
          <a:endParaRPr lang="en-US"/>
        </a:p>
      </dgm:t>
    </dgm:pt>
    <dgm:pt modelId="{8A688BC5-F4A0-4A74-875C-EA89FA4869ED}">
      <dgm:prSet phldrT="[Text]"/>
      <dgm:spPr/>
      <dgm:t>
        <a:bodyPr/>
        <a:lstStyle/>
        <a:p>
          <a:r>
            <a:rPr lang="en-US" dirty="0"/>
            <a:t>Reach out to 10 000 passive users in six months using Augmented Reality technology</a:t>
          </a:r>
        </a:p>
      </dgm:t>
    </dgm:pt>
    <dgm:pt modelId="{86C7198C-5EC8-4311-812D-F3DF2B1A2954}" type="parTrans" cxnId="{C7048815-0565-405D-8862-FB27705ED6BA}">
      <dgm:prSet/>
      <dgm:spPr/>
      <dgm:t>
        <a:bodyPr/>
        <a:lstStyle/>
        <a:p>
          <a:endParaRPr lang="en-US"/>
        </a:p>
      </dgm:t>
    </dgm:pt>
    <dgm:pt modelId="{F9FFE134-4882-40D1-B5DB-6B0625C72506}" type="sibTrans" cxnId="{C7048815-0565-405D-8862-FB27705ED6BA}">
      <dgm:prSet/>
      <dgm:spPr/>
      <dgm:t>
        <a:bodyPr/>
        <a:lstStyle/>
        <a:p>
          <a:endParaRPr lang="en-US"/>
        </a:p>
      </dgm:t>
    </dgm:pt>
    <dgm:pt modelId="{942985D6-9A8E-46B3-AD58-ADE4E6038D6B}">
      <dgm:prSet phldrT="[Text]"/>
      <dgm:spPr/>
      <dgm:t>
        <a:bodyPr/>
        <a:lstStyle/>
        <a:p>
          <a:r>
            <a:rPr lang="en-US" dirty="0"/>
            <a:t>Decide upon the esthetic and visual capacity upon data collected by passive users - Passive users are pedestrians that look up in the sky with google glass technology</a:t>
          </a:r>
        </a:p>
      </dgm:t>
    </dgm:pt>
    <dgm:pt modelId="{D3F8C5F8-31F9-4577-907C-4B99E6722D22}" type="parTrans" cxnId="{576591D1-03E5-42DB-91B3-62956D5B7B10}">
      <dgm:prSet/>
      <dgm:spPr/>
      <dgm:t>
        <a:bodyPr/>
        <a:lstStyle/>
        <a:p>
          <a:endParaRPr lang="en-US"/>
        </a:p>
      </dgm:t>
    </dgm:pt>
    <dgm:pt modelId="{E48F9829-BC80-48D1-BD4B-46014DA4E3F6}" type="sibTrans" cxnId="{576591D1-03E5-42DB-91B3-62956D5B7B10}">
      <dgm:prSet/>
      <dgm:spPr/>
      <dgm:t>
        <a:bodyPr/>
        <a:lstStyle/>
        <a:p>
          <a:endParaRPr lang="en-US"/>
        </a:p>
      </dgm:t>
    </dgm:pt>
    <dgm:pt modelId="{9508BD11-513A-442C-9EE5-9E0364939D4E}">
      <dgm:prSet phldrT="[Text]"/>
      <dgm:spPr/>
      <dgm:t>
        <a:bodyPr/>
        <a:lstStyle/>
        <a:p>
          <a:r>
            <a:rPr lang="en-US" dirty="0"/>
            <a:t>Side Project</a:t>
          </a:r>
        </a:p>
      </dgm:t>
    </dgm:pt>
    <dgm:pt modelId="{3E16DEC4-19F5-4C73-BDE1-2808ED9616B7}" type="parTrans" cxnId="{502C5885-D198-450E-AC89-8B0E30D5047F}">
      <dgm:prSet/>
      <dgm:spPr/>
      <dgm:t>
        <a:bodyPr/>
        <a:lstStyle/>
        <a:p>
          <a:endParaRPr lang="en-US"/>
        </a:p>
      </dgm:t>
    </dgm:pt>
    <dgm:pt modelId="{21AF11D7-2B8A-4436-AE18-714F2350D60E}" type="sibTrans" cxnId="{502C5885-D198-450E-AC89-8B0E30D5047F}">
      <dgm:prSet/>
      <dgm:spPr/>
      <dgm:t>
        <a:bodyPr/>
        <a:lstStyle/>
        <a:p>
          <a:endParaRPr lang="en-US"/>
        </a:p>
      </dgm:t>
    </dgm:pt>
    <dgm:pt modelId="{D42F8C41-20F4-4537-BD76-C51B5A4E7A1F}">
      <dgm:prSet phldrT="[Text]"/>
      <dgm:spPr/>
      <dgm:t>
        <a:bodyPr/>
        <a:lstStyle/>
        <a:p>
          <a:r>
            <a:rPr lang="en-US" dirty="0"/>
            <a:t>Develop the sensors and the technology for each vehicle</a:t>
          </a:r>
        </a:p>
      </dgm:t>
    </dgm:pt>
    <dgm:pt modelId="{2D44EC08-9ADA-415D-9AD1-93AA02102D87}" type="parTrans" cxnId="{D30C3803-F971-45EA-9256-EB52AAFBFEC9}">
      <dgm:prSet/>
      <dgm:spPr/>
      <dgm:t>
        <a:bodyPr/>
        <a:lstStyle/>
        <a:p>
          <a:endParaRPr lang="en-US"/>
        </a:p>
      </dgm:t>
    </dgm:pt>
    <dgm:pt modelId="{7C7A5C93-26CB-48F6-8109-D788CBF0B105}" type="sibTrans" cxnId="{D30C3803-F971-45EA-9256-EB52AAFBFEC9}">
      <dgm:prSet/>
      <dgm:spPr/>
      <dgm:t>
        <a:bodyPr/>
        <a:lstStyle/>
        <a:p>
          <a:endParaRPr lang="en-US"/>
        </a:p>
      </dgm:t>
    </dgm:pt>
    <dgm:pt modelId="{8290E217-A9B7-47BE-A161-A26C7D3B3FB1}">
      <dgm:prSet phldrT="[Text]"/>
      <dgm:spPr/>
      <dgm:t>
        <a:bodyPr/>
        <a:lstStyle/>
        <a:p>
          <a:endParaRPr lang="en-US" dirty="0"/>
        </a:p>
      </dgm:t>
    </dgm:pt>
    <dgm:pt modelId="{E38EBC86-B39D-4F3A-8BC7-1333D9B3B301}" type="parTrans" cxnId="{44D1EAFA-3FB9-4020-B31F-624AC3D8B9A3}">
      <dgm:prSet/>
      <dgm:spPr/>
    </dgm:pt>
    <dgm:pt modelId="{97EB5B88-2E68-4ED6-A4CA-D49783A256D1}" type="sibTrans" cxnId="{44D1EAFA-3FB9-4020-B31F-624AC3D8B9A3}">
      <dgm:prSet/>
      <dgm:spPr/>
    </dgm:pt>
    <dgm:pt modelId="{5D872488-3ADD-46F2-8AB7-4CDDCDE64A4C}">
      <dgm:prSet phldrT="[Text]"/>
      <dgm:spPr/>
      <dgm:t>
        <a:bodyPr/>
        <a:lstStyle/>
        <a:p>
          <a:endParaRPr lang="en-US" dirty="0"/>
        </a:p>
      </dgm:t>
    </dgm:pt>
    <dgm:pt modelId="{137C6D36-7905-4BCC-BAB9-73683C237083}" type="parTrans" cxnId="{59FAA95F-11BB-40F9-926C-57C9F3440F43}">
      <dgm:prSet/>
      <dgm:spPr/>
    </dgm:pt>
    <dgm:pt modelId="{AD7672F4-02E7-473C-B997-6269B0FA22CC}" type="sibTrans" cxnId="{59FAA95F-11BB-40F9-926C-57C9F3440F43}">
      <dgm:prSet/>
      <dgm:spPr/>
    </dgm:pt>
    <dgm:pt modelId="{12E690FF-E049-464B-9113-06B560FECD7E}">
      <dgm:prSet phldrT="[Text]"/>
      <dgm:spPr/>
      <dgm:t>
        <a:bodyPr/>
        <a:lstStyle/>
        <a:p>
          <a:r>
            <a:rPr lang="en-US" dirty="0"/>
            <a:t>Draft three different subscription plans for testing. </a:t>
          </a:r>
        </a:p>
      </dgm:t>
    </dgm:pt>
    <dgm:pt modelId="{3FE76225-DDF3-4BFB-9378-E3EC2DD05EC1}" type="parTrans" cxnId="{B4652659-99F0-498D-9564-751D04CA73E1}">
      <dgm:prSet/>
      <dgm:spPr/>
    </dgm:pt>
    <dgm:pt modelId="{6FF55414-66B7-4928-A64E-80EDD28995FD}" type="sibTrans" cxnId="{B4652659-99F0-498D-9564-751D04CA73E1}">
      <dgm:prSet/>
      <dgm:spPr/>
    </dgm:pt>
    <dgm:pt modelId="{17EB414A-993A-4A4E-A289-157662A8E1C6}">
      <dgm:prSet phldrT="[Text]"/>
      <dgm:spPr/>
      <dgm:t>
        <a:bodyPr/>
        <a:lstStyle/>
        <a:p>
          <a:r>
            <a:rPr lang="en-US" dirty="0"/>
            <a:t>Develop CV algorithm for cloud detection</a:t>
          </a:r>
        </a:p>
      </dgm:t>
    </dgm:pt>
    <dgm:pt modelId="{F5C4F33F-F96F-4F7F-8979-DA3D0114137B}" type="parTrans" cxnId="{187AB083-94C2-477B-B724-1B39D86CCC31}">
      <dgm:prSet/>
      <dgm:spPr/>
    </dgm:pt>
    <dgm:pt modelId="{E5939C76-0840-44AE-8FA4-2354081EC9B0}" type="sibTrans" cxnId="{187AB083-94C2-477B-B724-1B39D86CCC31}">
      <dgm:prSet/>
      <dgm:spPr/>
    </dgm:pt>
    <dgm:pt modelId="{56529BA2-FE47-498C-A095-A367EEB3C394}">
      <dgm:prSet phldrT="[Text]"/>
      <dgm:spPr/>
      <dgm:t>
        <a:bodyPr/>
        <a:lstStyle/>
        <a:p>
          <a:r>
            <a:rPr lang="en-US" dirty="0"/>
            <a:t>Create funding partnerships for the development of the side project and its social impact for DRR – Disaster Risk Reduction</a:t>
          </a:r>
        </a:p>
      </dgm:t>
    </dgm:pt>
    <dgm:pt modelId="{DB4B5818-707F-4A4E-9C15-270DC24B2344}" type="parTrans" cxnId="{DBB2A877-C550-4F41-963C-9296B5B647CE}">
      <dgm:prSet/>
      <dgm:spPr/>
    </dgm:pt>
    <dgm:pt modelId="{1A36E005-FA37-4D6E-A1BC-FE82BC42FCBF}" type="sibTrans" cxnId="{DBB2A877-C550-4F41-963C-9296B5B647CE}">
      <dgm:prSet/>
      <dgm:spPr/>
    </dgm:pt>
    <dgm:pt modelId="{9FA6A06C-9C91-4E13-97C7-6DB23E55CD1A}" type="pres">
      <dgm:prSet presAssocID="{8EBC5ECC-0CD0-4143-BD18-7B2B3EBFB4FF}" presName="Name0" presStyleCnt="0">
        <dgm:presLayoutVars>
          <dgm:dir/>
          <dgm:animLvl val="lvl"/>
          <dgm:resizeHandles val="exact"/>
        </dgm:presLayoutVars>
      </dgm:prSet>
      <dgm:spPr/>
    </dgm:pt>
    <dgm:pt modelId="{3380B0D1-5DF6-4037-8B61-6F08FF7A9437}" type="pres">
      <dgm:prSet presAssocID="{3DD7F741-7DE7-4308-BE26-6DBFBE70E801}" presName="linNode" presStyleCnt="0"/>
      <dgm:spPr/>
    </dgm:pt>
    <dgm:pt modelId="{FD2FB6B2-76E1-49DD-9063-FFCE8F387E9A}" type="pres">
      <dgm:prSet presAssocID="{3DD7F741-7DE7-4308-BE26-6DBFBE70E801}" presName="parentText" presStyleLbl="node1" presStyleIdx="0" presStyleCnt="3">
        <dgm:presLayoutVars>
          <dgm:chMax val="1"/>
          <dgm:bulletEnabled val="1"/>
        </dgm:presLayoutVars>
      </dgm:prSet>
      <dgm:spPr/>
    </dgm:pt>
    <dgm:pt modelId="{BFA3118D-A1C9-4AD5-9B24-DF6525131CBB}" type="pres">
      <dgm:prSet presAssocID="{3DD7F741-7DE7-4308-BE26-6DBFBE70E801}" presName="descendantText" presStyleLbl="alignAccFollowNode1" presStyleIdx="0" presStyleCnt="3">
        <dgm:presLayoutVars>
          <dgm:bulletEnabled val="1"/>
        </dgm:presLayoutVars>
      </dgm:prSet>
      <dgm:spPr/>
    </dgm:pt>
    <dgm:pt modelId="{080E0C12-A1CB-461E-B7F2-7C7F6908202A}" type="pres">
      <dgm:prSet presAssocID="{FF15D9D2-86BB-4EC6-8836-B9A5BCE9B9D9}" presName="sp" presStyleCnt="0"/>
      <dgm:spPr/>
    </dgm:pt>
    <dgm:pt modelId="{A9D4C30C-DB0F-49D7-991F-EE2E014F9E1E}" type="pres">
      <dgm:prSet presAssocID="{F9EA1387-2C3B-4E98-84DA-B23753C50922}" presName="linNode" presStyleCnt="0"/>
      <dgm:spPr/>
    </dgm:pt>
    <dgm:pt modelId="{5BF90874-C269-4909-9D9A-41A2A562B1B0}" type="pres">
      <dgm:prSet presAssocID="{F9EA1387-2C3B-4E98-84DA-B23753C50922}" presName="parentText" presStyleLbl="node1" presStyleIdx="1" presStyleCnt="3">
        <dgm:presLayoutVars>
          <dgm:chMax val="1"/>
          <dgm:bulletEnabled val="1"/>
        </dgm:presLayoutVars>
      </dgm:prSet>
      <dgm:spPr/>
    </dgm:pt>
    <dgm:pt modelId="{B8AF2A98-DA68-4267-AC78-F2E944F39C08}" type="pres">
      <dgm:prSet presAssocID="{F9EA1387-2C3B-4E98-84DA-B23753C50922}" presName="descendantText" presStyleLbl="alignAccFollowNode1" presStyleIdx="1" presStyleCnt="3">
        <dgm:presLayoutVars>
          <dgm:bulletEnabled val="1"/>
        </dgm:presLayoutVars>
      </dgm:prSet>
      <dgm:spPr/>
    </dgm:pt>
    <dgm:pt modelId="{B17723E3-E520-451E-A654-F9BDF3CEEF46}" type="pres">
      <dgm:prSet presAssocID="{80F46E9B-0D94-46FE-96CC-F3105767220A}" presName="sp" presStyleCnt="0"/>
      <dgm:spPr/>
    </dgm:pt>
    <dgm:pt modelId="{A7B1973E-9A7F-4483-855F-CCA3E4027015}" type="pres">
      <dgm:prSet presAssocID="{9508BD11-513A-442C-9EE5-9E0364939D4E}" presName="linNode" presStyleCnt="0"/>
      <dgm:spPr/>
    </dgm:pt>
    <dgm:pt modelId="{A34D3FD0-95CA-4533-AA9B-DD9FE8DE2839}" type="pres">
      <dgm:prSet presAssocID="{9508BD11-513A-442C-9EE5-9E0364939D4E}" presName="parentText" presStyleLbl="node1" presStyleIdx="2" presStyleCnt="3">
        <dgm:presLayoutVars>
          <dgm:chMax val="1"/>
          <dgm:bulletEnabled val="1"/>
        </dgm:presLayoutVars>
      </dgm:prSet>
      <dgm:spPr/>
    </dgm:pt>
    <dgm:pt modelId="{9B8198D0-2DD2-4EFC-BC16-7009B6826625}" type="pres">
      <dgm:prSet presAssocID="{9508BD11-513A-442C-9EE5-9E0364939D4E}" presName="descendantText" presStyleLbl="alignAccFollowNode1" presStyleIdx="2" presStyleCnt="3">
        <dgm:presLayoutVars>
          <dgm:bulletEnabled val="1"/>
        </dgm:presLayoutVars>
      </dgm:prSet>
      <dgm:spPr/>
    </dgm:pt>
  </dgm:ptLst>
  <dgm:cxnLst>
    <dgm:cxn modelId="{A1808101-3A1C-4956-A77C-D55F04ABC53C}" type="presOf" srcId="{56529BA2-FE47-498C-A095-A367EEB3C394}" destId="{9B8198D0-2DD2-4EFC-BC16-7009B6826625}" srcOrd="0" destOrd="2" presId="urn:microsoft.com/office/officeart/2005/8/layout/vList5"/>
    <dgm:cxn modelId="{D30C3803-F971-45EA-9256-EB52AAFBFEC9}" srcId="{9508BD11-513A-442C-9EE5-9E0364939D4E}" destId="{D42F8C41-20F4-4537-BD76-C51B5A4E7A1F}" srcOrd="0" destOrd="0" parTransId="{2D44EC08-9ADA-415D-9AD1-93AA02102D87}" sibTransId="{7C7A5C93-26CB-48F6-8109-D788CBF0B105}"/>
    <dgm:cxn modelId="{4092CF0E-B731-4415-9AC8-4D7D82CC9251}" type="presOf" srcId="{D42F8C41-20F4-4537-BD76-C51B5A4E7A1F}" destId="{9B8198D0-2DD2-4EFC-BC16-7009B6826625}" srcOrd="0" destOrd="0" presId="urn:microsoft.com/office/officeart/2005/8/layout/vList5"/>
    <dgm:cxn modelId="{21BE0711-BD15-4DF1-BCD9-10EBF47595C9}" type="presOf" srcId="{5D872488-3ADD-46F2-8AB7-4CDDCDE64A4C}" destId="{BFA3118D-A1C9-4AD5-9B24-DF6525131CBB}" srcOrd="0" destOrd="3" presId="urn:microsoft.com/office/officeart/2005/8/layout/vList5"/>
    <dgm:cxn modelId="{2B240615-469F-41A1-BF7D-EA16E662A44D}" type="presOf" srcId="{0B2097A1-630C-4BCD-B222-E505DD4730CE}" destId="{BFA3118D-A1C9-4AD5-9B24-DF6525131CBB}" srcOrd="0" destOrd="1" presId="urn:microsoft.com/office/officeart/2005/8/layout/vList5"/>
    <dgm:cxn modelId="{C7048815-0565-405D-8862-FB27705ED6BA}" srcId="{F9EA1387-2C3B-4E98-84DA-B23753C50922}" destId="{8A688BC5-F4A0-4A74-875C-EA89FA4869ED}" srcOrd="0" destOrd="0" parTransId="{86C7198C-5EC8-4311-812D-F3DF2B1A2954}" sibTransId="{F9FFE134-4882-40D1-B5DB-6B0625C72506}"/>
    <dgm:cxn modelId="{A2BBF616-B190-4E94-A06E-3BDC484D3149}" type="presOf" srcId="{F0D525EB-21C6-4AB7-B8C4-8D0FF0067E70}" destId="{BFA3118D-A1C9-4AD5-9B24-DF6525131CBB}" srcOrd="0" destOrd="0" presId="urn:microsoft.com/office/officeart/2005/8/layout/vList5"/>
    <dgm:cxn modelId="{B831B821-35E6-40D3-9DCB-D968DDCE6D93}" srcId="{3DD7F741-7DE7-4308-BE26-6DBFBE70E801}" destId="{0B2097A1-630C-4BCD-B222-E505DD4730CE}" srcOrd="1" destOrd="0" parTransId="{21FB02BF-76E5-478F-B550-5D89C769319A}" sibTransId="{075958B7-BFD0-4656-B976-07C96C9554EC}"/>
    <dgm:cxn modelId="{08A80123-3676-4047-AC26-5836E88CBE82}" type="presOf" srcId="{F9EA1387-2C3B-4E98-84DA-B23753C50922}" destId="{5BF90874-C269-4909-9D9A-41A2A562B1B0}" srcOrd="0" destOrd="0" presId="urn:microsoft.com/office/officeart/2005/8/layout/vList5"/>
    <dgm:cxn modelId="{9D35123A-20B2-4101-B1F4-65FE876FC15A}" type="presOf" srcId="{8A688BC5-F4A0-4A74-875C-EA89FA4869ED}" destId="{B8AF2A98-DA68-4267-AC78-F2E944F39C08}" srcOrd="0" destOrd="0" presId="urn:microsoft.com/office/officeart/2005/8/layout/vList5"/>
    <dgm:cxn modelId="{59FAA95F-11BB-40F9-926C-57C9F3440F43}" srcId="{3DD7F741-7DE7-4308-BE26-6DBFBE70E801}" destId="{5D872488-3ADD-46F2-8AB7-4CDDCDE64A4C}" srcOrd="3" destOrd="0" parTransId="{137C6D36-7905-4BCC-BAB9-73683C237083}" sibTransId="{AD7672F4-02E7-473C-B997-6269B0FA22CC}"/>
    <dgm:cxn modelId="{DBB2A877-C550-4F41-963C-9296B5B647CE}" srcId="{9508BD11-513A-442C-9EE5-9E0364939D4E}" destId="{56529BA2-FE47-498C-A095-A367EEB3C394}" srcOrd="2" destOrd="0" parTransId="{DB4B5818-707F-4A4E-9C15-270DC24B2344}" sibTransId="{1A36E005-FA37-4D6E-A1BC-FE82BC42FCBF}"/>
    <dgm:cxn modelId="{B4652659-99F0-498D-9564-751D04CA73E1}" srcId="{3DD7F741-7DE7-4308-BE26-6DBFBE70E801}" destId="{12E690FF-E049-464B-9113-06B560FECD7E}" srcOrd="2" destOrd="0" parTransId="{3FE76225-DDF3-4BFB-9378-E3EC2DD05EC1}" sibTransId="{6FF55414-66B7-4928-A64E-80EDD28995FD}"/>
    <dgm:cxn modelId="{8A31257B-D695-4041-9EDD-7DE264354350}" type="presOf" srcId="{942985D6-9A8E-46B3-AD58-ADE4E6038D6B}" destId="{B8AF2A98-DA68-4267-AC78-F2E944F39C08}" srcOrd="0" destOrd="1" presId="urn:microsoft.com/office/officeart/2005/8/layout/vList5"/>
    <dgm:cxn modelId="{6456AC81-CC0F-47F1-AE5D-875B59565739}" srcId="{3DD7F741-7DE7-4308-BE26-6DBFBE70E801}" destId="{F0D525EB-21C6-4AB7-B8C4-8D0FF0067E70}" srcOrd="0" destOrd="0" parTransId="{47242E16-40A1-4511-B9FE-1C9599A52626}" sibTransId="{AB167EF4-85AA-4F51-B9DE-47CE5D921EA7}"/>
    <dgm:cxn modelId="{187AB083-94C2-477B-B724-1B39D86CCC31}" srcId="{9508BD11-513A-442C-9EE5-9E0364939D4E}" destId="{17EB414A-993A-4A4E-A289-157662A8E1C6}" srcOrd="1" destOrd="0" parTransId="{F5C4F33F-F96F-4F7F-8979-DA3D0114137B}" sibTransId="{E5939C76-0840-44AE-8FA4-2354081EC9B0}"/>
    <dgm:cxn modelId="{502C5885-D198-450E-AC89-8B0E30D5047F}" srcId="{8EBC5ECC-0CD0-4143-BD18-7B2B3EBFB4FF}" destId="{9508BD11-513A-442C-9EE5-9E0364939D4E}" srcOrd="2" destOrd="0" parTransId="{3E16DEC4-19F5-4C73-BDE1-2808ED9616B7}" sibTransId="{21AF11D7-2B8A-4436-AE18-714F2350D60E}"/>
    <dgm:cxn modelId="{2E399A98-105A-4235-9F6D-813FCCB7F206}" srcId="{8EBC5ECC-0CD0-4143-BD18-7B2B3EBFB4FF}" destId="{3DD7F741-7DE7-4308-BE26-6DBFBE70E801}" srcOrd="0" destOrd="0" parTransId="{6B921E56-910D-4499-90D7-AED95169EC25}" sibTransId="{FF15D9D2-86BB-4EC6-8836-B9A5BCE9B9D9}"/>
    <dgm:cxn modelId="{60BAB0A1-CB77-4DFD-98AB-6869AA352BE0}" type="presOf" srcId="{3DD7F741-7DE7-4308-BE26-6DBFBE70E801}" destId="{FD2FB6B2-76E1-49DD-9063-FFCE8F387E9A}" srcOrd="0" destOrd="0" presId="urn:microsoft.com/office/officeart/2005/8/layout/vList5"/>
    <dgm:cxn modelId="{A44B3CC1-8727-4DDE-891E-5BE2928DC1C9}" type="presOf" srcId="{17EB414A-993A-4A4E-A289-157662A8E1C6}" destId="{9B8198D0-2DD2-4EFC-BC16-7009B6826625}" srcOrd="0" destOrd="1" presId="urn:microsoft.com/office/officeart/2005/8/layout/vList5"/>
    <dgm:cxn modelId="{C15EF2C6-31CB-4DF0-A796-44C75B956576}" type="presOf" srcId="{12E690FF-E049-464B-9113-06B560FECD7E}" destId="{BFA3118D-A1C9-4AD5-9B24-DF6525131CBB}" srcOrd="0" destOrd="2" presId="urn:microsoft.com/office/officeart/2005/8/layout/vList5"/>
    <dgm:cxn modelId="{29135AD1-1973-4BED-8706-E55FF6DDDDD0}" type="presOf" srcId="{9508BD11-513A-442C-9EE5-9E0364939D4E}" destId="{A34D3FD0-95CA-4533-AA9B-DD9FE8DE2839}" srcOrd="0" destOrd="0" presId="urn:microsoft.com/office/officeart/2005/8/layout/vList5"/>
    <dgm:cxn modelId="{576591D1-03E5-42DB-91B3-62956D5B7B10}" srcId="{F9EA1387-2C3B-4E98-84DA-B23753C50922}" destId="{942985D6-9A8E-46B3-AD58-ADE4E6038D6B}" srcOrd="1" destOrd="0" parTransId="{D3F8C5F8-31F9-4577-907C-4B99E6722D22}" sibTransId="{E48F9829-BC80-48D1-BD4B-46014DA4E3F6}"/>
    <dgm:cxn modelId="{B224DDED-71CC-47C0-9C0C-7BABFFCBD17A}" srcId="{8EBC5ECC-0CD0-4143-BD18-7B2B3EBFB4FF}" destId="{F9EA1387-2C3B-4E98-84DA-B23753C50922}" srcOrd="1" destOrd="0" parTransId="{E9855D57-720E-439E-8541-4588442E04F0}" sibTransId="{80F46E9B-0D94-46FE-96CC-F3105767220A}"/>
    <dgm:cxn modelId="{7D0F41EE-FFB4-48CF-8AB1-85A7ED664F55}" type="presOf" srcId="{8EBC5ECC-0CD0-4143-BD18-7B2B3EBFB4FF}" destId="{9FA6A06C-9C91-4E13-97C7-6DB23E55CD1A}" srcOrd="0" destOrd="0" presId="urn:microsoft.com/office/officeart/2005/8/layout/vList5"/>
    <dgm:cxn modelId="{D2A980F2-7788-488E-9CD1-CB95B8AE455F}" type="presOf" srcId="{8290E217-A9B7-47BE-A161-A26C7D3B3FB1}" destId="{BFA3118D-A1C9-4AD5-9B24-DF6525131CBB}" srcOrd="0" destOrd="4" presId="urn:microsoft.com/office/officeart/2005/8/layout/vList5"/>
    <dgm:cxn modelId="{44D1EAFA-3FB9-4020-B31F-624AC3D8B9A3}" srcId="{3DD7F741-7DE7-4308-BE26-6DBFBE70E801}" destId="{8290E217-A9B7-47BE-A161-A26C7D3B3FB1}" srcOrd="4" destOrd="0" parTransId="{E38EBC86-B39D-4F3A-8BC7-1333D9B3B301}" sibTransId="{97EB5B88-2E68-4ED6-A4CA-D49783A256D1}"/>
    <dgm:cxn modelId="{11B4CB4A-683A-4BC1-9BE8-76605339C83C}" type="presParOf" srcId="{9FA6A06C-9C91-4E13-97C7-6DB23E55CD1A}" destId="{3380B0D1-5DF6-4037-8B61-6F08FF7A9437}" srcOrd="0" destOrd="0" presId="urn:microsoft.com/office/officeart/2005/8/layout/vList5"/>
    <dgm:cxn modelId="{2C9D7FDE-3E07-46B4-8F4F-6A1D96134222}" type="presParOf" srcId="{3380B0D1-5DF6-4037-8B61-6F08FF7A9437}" destId="{FD2FB6B2-76E1-49DD-9063-FFCE8F387E9A}" srcOrd="0" destOrd="0" presId="urn:microsoft.com/office/officeart/2005/8/layout/vList5"/>
    <dgm:cxn modelId="{745D7D19-FB4D-4FAC-9CB1-898A6CA9830E}" type="presParOf" srcId="{3380B0D1-5DF6-4037-8B61-6F08FF7A9437}" destId="{BFA3118D-A1C9-4AD5-9B24-DF6525131CBB}" srcOrd="1" destOrd="0" presId="urn:microsoft.com/office/officeart/2005/8/layout/vList5"/>
    <dgm:cxn modelId="{1127B59B-FB57-4FFB-B4E9-CD477EDD7A88}" type="presParOf" srcId="{9FA6A06C-9C91-4E13-97C7-6DB23E55CD1A}" destId="{080E0C12-A1CB-461E-B7F2-7C7F6908202A}" srcOrd="1" destOrd="0" presId="urn:microsoft.com/office/officeart/2005/8/layout/vList5"/>
    <dgm:cxn modelId="{D9A8F907-A1BC-42E8-B6AB-D6AF0C52196D}" type="presParOf" srcId="{9FA6A06C-9C91-4E13-97C7-6DB23E55CD1A}" destId="{A9D4C30C-DB0F-49D7-991F-EE2E014F9E1E}" srcOrd="2" destOrd="0" presId="urn:microsoft.com/office/officeart/2005/8/layout/vList5"/>
    <dgm:cxn modelId="{C711A915-322D-4F33-B43E-6BD4DFFA0F7D}" type="presParOf" srcId="{A9D4C30C-DB0F-49D7-991F-EE2E014F9E1E}" destId="{5BF90874-C269-4909-9D9A-41A2A562B1B0}" srcOrd="0" destOrd="0" presId="urn:microsoft.com/office/officeart/2005/8/layout/vList5"/>
    <dgm:cxn modelId="{BCAD1F17-E402-4E5B-960E-B9FAAF3CC654}" type="presParOf" srcId="{A9D4C30C-DB0F-49D7-991F-EE2E014F9E1E}" destId="{B8AF2A98-DA68-4267-AC78-F2E944F39C08}" srcOrd="1" destOrd="0" presId="urn:microsoft.com/office/officeart/2005/8/layout/vList5"/>
    <dgm:cxn modelId="{CE9AE288-DC71-45A4-A824-6E0B9B9C7ABF}" type="presParOf" srcId="{9FA6A06C-9C91-4E13-97C7-6DB23E55CD1A}" destId="{B17723E3-E520-451E-A654-F9BDF3CEEF46}" srcOrd="3" destOrd="0" presId="urn:microsoft.com/office/officeart/2005/8/layout/vList5"/>
    <dgm:cxn modelId="{AF83455E-801A-42D3-BC13-5CD03B1DA911}" type="presParOf" srcId="{9FA6A06C-9C91-4E13-97C7-6DB23E55CD1A}" destId="{A7B1973E-9A7F-4483-855F-CCA3E4027015}" srcOrd="4" destOrd="0" presId="urn:microsoft.com/office/officeart/2005/8/layout/vList5"/>
    <dgm:cxn modelId="{00F9E1FD-20F0-481D-BA81-AE35B69CC256}" type="presParOf" srcId="{A7B1973E-9A7F-4483-855F-CCA3E4027015}" destId="{A34D3FD0-95CA-4533-AA9B-DD9FE8DE2839}" srcOrd="0" destOrd="0" presId="urn:microsoft.com/office/officeart/2005/8/layout/vList5"/>
    <dgm:cxn modelId="{B254815B-03CA-417A-94AE-A154F5403F12}" type="presParOf" srcId="{A7B1973E-9A7F-4483-855F-CCA3E4027015}" destId="{9B8198D0-2DD2-4EFC-BC16-7009B682662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3118D-A1C9-4AD5-9B24-DF6525131CBB}">
      <dsp:nvSpPr>
        <dsp:cNvPr id="0" name=""/>
        <dsp:cNvSpPr/>
      </dsp:nvSpPr>
      <dsp:spPr>
        <a:xfrm rot="5400000">
          <a:off x="5452929" y="-2244256"/>
          <a:ext cx="821828" cy="55189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Reach out to 500 subscriptions in 6 months</a:t>
          </a:r>
        </a:p>
        <a:p>
          <a:pPr marL="57150" lvl="1" indent="-57150" algn="l" defTabSz="400050">
            <a:lnSpc>
              <a:spcPct val="90000"/>
            </a:lnSpc>
            <a:spcBef>
              <a:spcPct val="0"/>
            </a:spcBef>
            <a:spcAft>
              <a:spcPct val="15000"/>
            </a:spcAft>
            <a:buChar char="•"/>
          </a:pPr>
          <a:r>
            <a:rPr lang="en-US" sz="900" kern="1200" dirty="0"/>
            <a:t>Design three different batch systems for 100 vehicles to submit to the FAA for approval</a:t>
          </a:r>
        </a:p>
        <a:p>
          <a:pPr marL="57150" lvl="1" indent="-57150" algn="l" defTabSz="400050">
            <a:lnSpc>
              <a:spcPct val="90000"/>
            </a:lnSpc>
            <a:spcBef>
              <a:spcPct val="0"/>
            </a:spcBef>
            <a:spcAft>
              <a:spcPct val="15000"/>
            </a:spcAft>
            <a:buChar char="•"/>
          </a:pPr>
          <a:r>
            <a:rPr lang="en-US" sz="900" kern="1200" dirty="0"/>
            <a:t>Draft three different subscription plans for testing. </a:t>
          </a:r>
        </a:p>
        <a:p>
          <a:pPr marL="57150" lvl="1" indent="-57150" algn="l" defTabSz="400050">
            <a:lnSpc>
              <a:spcPct val="90000"/>
            </a:lnSpc>
            <a:spcBef>
              <a:spcPct val="0"/>
            </a:spcBef>
            <a:spcAft>
              <a:spcPct val="15000"/>
            </a:spcAft>
            <a:buChar char="•"/>
          </a:pPr>
          <a:endParaRPr lang="en-US" sz="900" kern="1200" dirty="0"/>
        </a:p>
        <a:p>
          <a:pPr marL="57150" lvl="1" indent="-57150" algn="l" defTabSz="400050">
            <a:lnSpc>
              <a:spcPct val="90000"/>
            </a:lnSpc>
            <a:spcBef>
              <a:spcPct val="0"/>
            </a:spcBef>
            <a:spcAft>
              <a:spcPct val="15000"/>
            </a:spcAft>
            <a:buChar char="•"/>
          </a:pPr>
          <a:endParaRPr lang="en-US" sz="900" kern="1200" dirty="0"/>
        </a:p>
      </dsp:txBody>
      <dsp:txXfrm rot="-5400000">
        <a:off x="3104387" y="144404"/>
        <a:ext cx="5478794" cy="741592"/>
      </dsp:txXfrm>
    </dsp:sp>
    <dsp:sp modelId="{FD2FB6B2-76E1-49DD-9063-FFCE8F387E9A}">
      <dsp:nvSpPr>
        <dsp:cNvPr id="0" name=""/>
        <dsp:cNvSpPr/>
      </dsp:nvSpPr>
      <dsp:spPr>
        <a:xfrm>
          <a:off x="0" y="1556"/>
          <a:ext cx="3104388" cy="10272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Active Users</a:t>
          </a:r>
        </a:p>
      </dsp:txBody>
      <dsp:txXfrm>
        <a:off x="50148" y="51704"/>
        <a:ext cx="3004092" cy="926990"/>
      </dsp:txXfrm>
    </dsp:sp>
    <dsp:sp modelId="{B8AF2A98-DA68-4267-AC78-F2E944F39C08}">
      <dsp:nvSpPr>
        <dsp:cNvPr id="0" name=""/>
        <dsp:cNvSpPr/>
      </dsp:nvSpPr>
      <dsp:spPr>
        <a:xfrm rot="5400000">
          <a:off x="5452929" y="-1165606"/>
          <a:ext cx="821828" cy="55189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Reach out to 10 000 passive users in six months using Augmented Reality technology</a:t>
          </a:r>
        </a:p>
        <a:p>
          <a:pPr marL="57150" lvl="1" indent="-57150" algn="l" defTabSz="400050">
            <a:lnSpc>
              <a:spcPct val="90000"/>
            </a:lnSpc>
            <a:spcBef>
              <a:spcPct val="0"/>
            </a:spcBef>
            <a:spcAft>
              <a:spcPct val="15000"/>
            </a:spcAft>
            <a:buChar char="•"/>
          </a:pPr>
          <a:r>
            <a:rPr lang="en-US" sz="900" kern="1200" dirty="0"/>
            <a:t>Decide upon the esthetic and visual capacity upon data collected by passive users - Passive users are pedestrians that look up in the sky with google glass technology</a:t>
          </a:r>
        </a:p>
      </dsp:txBody>
      <dsp:txXfrm rot="-5400000">
        <a:off x="3104387" y="1223054"/>
        <a:ext cx="5478794" cy="741592"/>
      </dsp:txXfrm>
    </dsp:sp>
    <dsp:sp modelId="{5BF90874-C269-4909-9D9A-41A2A562B1B0}">
      <dsp:nvSpPr>
        <dsp:cNvPr id="0" name=""/>
        <dsp:cNvSpPr/>
      </dsp:nvSpPr>
      <dsp:spPr>
        <a:xfrm>
          <a:off x="0" y="1080206"/>
          <a:ext cx="3104388" cy="10272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Passive Users</a:t>
          </a:r>
        </a:p>
      </dsp:txBody>
      <dsp:txXfrm>
        <a:off x="50148" y="1130354"/>
        <a:ext cx="3004092" cy="926990"/>
      </dsp:txXfrm>
    </dsp:sp>
    <dsp:sp modelId="{9B8198D0-2DD2-4EFC-BC16-7009B6826625}">
      <dsp:nvSpPr>
        <dsp:cNvPr id="0" name=""/>
        <dsp:cNvSpPr/>
      </dsp:nvSpPr>
      <dsp:spPr>
        <a:xfrm rot="5400000">
          <a:off x="5452929" y="-86955"/>
          <a:ext cx="821828" cy="551891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Develop the sensors and the technology for each vehicle</a:t>
          </a:r>
        </a:p>
        <a:p>
          <a:pPr marL="57150" lvl="1" indent="-57150" algn="l" defTabSz="400050">
            <a:lnSpc>
              <a:spcPct val="90000"/>
            </a:lnSpc>
            <a:spcBef>
              <a:spcPct val="0"/>
            </a:spcBef>
            <a:spcAft>
              <a:spcPct val="15000"/>
            </a:spcAft>
            <a:buChar char="•"/>
          </a:pPr>
          <a:r>
            <a:rPr lang="en-US" sz="900" kern="1200" dirty="0"/>
            <a:t>Develop CV algorithm for cloud detection</a:t>
          </a:r>
        </a:p>
        <a:p>
          <a:pPr marL="57150" lvl="1" indent="-57150" algn="l" defTabSz="400050">
            <a:lnSpc>
              <a:spcPct val="90000"/>
            </a:lnSpc>
            <a:spcBef>
              <a:spcPct val="0"/>
            </a:spcBef>
            <a:spcAft>
              <a:spcPct val="15000"/>
            </a:spcAft>
            <a:buChar char="•"/>
          </a:pPr>
          <a:r>
            <a:rPr lang="en-US" sz="900" kern="1200" dirty="0"/>
            <a:t>Create funding partnerships for the development of the side project and its social impact for DRR – Disaster Risk Reduction</a:t>
          </a:r>
        </a:p>
      </dsp:txBody>
      <dsp:txXfrm rot="-5400000">
        <a:off x="3104387" y="2301705"/>
        <a:ext cx="5478794" cy="741592"/>
      </dsp:txXfrm>
    </dsp:sp>
    <dsp:sp modelId="{A34D3FD0-95CA-4533-AA9B-DD9FE8DE2839}">
      <dsp:nvSpPr>
        <dsp:cNvPr id="0" name=""/>
        <dsp:cNvSpPr/>
      </dsp:nvSpPr>
      <dsp:spPr>
        <a:xfrm>
          <a:off x="0" y="2158857"/>
          <a:ext cx="3104388" cy="10272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Side Project</a:t>
          </a:r>
        </a:p>
      </dsp:txBody>
      <dsp:txXfrm>
        <a:off x="50148" y="2209005"/>
        <a:ext cx="3004092" cy="9269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1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70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ec2046ad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ec2046a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ec2046ad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ec2046ad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ec2046ad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ec2046ad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ec2046ad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ec2046ad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ec2046ad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ec2046ad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c2046ad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c2046ad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ec2046ad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ec2046ad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ec2046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6ec2046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ec2046ad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ec2046ad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2497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ec2046a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ec2046a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c2046ad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c2046ad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ec2046ad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ec2046ad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03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35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edff1811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edff1811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86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ec2046add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ec2046ad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edff1811a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edff1811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ec2046ad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ec2046ad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ec2046add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ec2046add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377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95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64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ec2046ad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ec2046ad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208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ec2046a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ec2046a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dc2db960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dc2db960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2db960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2db960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96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108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11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460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632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084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918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0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2564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68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376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934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855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916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162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ec2046ad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ec2046ad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476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dc2db960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dc2db960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edff1811a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edff1811a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ec2046a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ec2046a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ec2046add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ec2046add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ec2046ad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ec2046ad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70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dc2db96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dc2db96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7263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0543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c2db960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c2db96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5557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dc2db960a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dc2db960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dc2db960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dc2db96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dc2db960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dc2db960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2db960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2db960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dc2db960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dc2db960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9272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353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650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4842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7688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dc2db96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dc2db96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7057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c2db960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c2db96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dc2db960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dc2db960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875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dc2db960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dc2db960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c2db960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c2db960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7451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dc2db960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dc2db960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2db96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2db96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ec2046ad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ec2046ad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ec2046ad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ec2046ad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ec2046ad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ec2046ad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ec2046add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ec2046add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ec2046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ec2046a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72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E8A7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scp.tv/w/1mnxelbVbYrJX"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7WbhrFNA9jU"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video.udacity-data.com/topher/2020/May/5ec44092_taxi-rides/taxi-rides.zip"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video.udacity-data.com/topher/2020/May/5ebc9060_user-research/user-research.csv"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jPAQmxt0js8"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1.nyc.gov/office-of-the-mayor/news/140-19/mayor-de-blasio-resiliency-plan-protect-lower-manhattan-climate-chang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hyperlink" Target="https://www.insurancebusinessmag.com/asia/news/breaking-news/here-are-the-worlds-top-10-reinsurance-companies-189208.aspx"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934550"/>
            <a:ext cx="8520600" cy="127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Data Product Manager Nanodegree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Applying Data Science to Product Management</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Final Project: Developing an MVP Launch Strategy for a Flying Taxi Service</a:t>
            </a: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760250"/>
          </a:xfrm>
          <a:prstGeom prst="rect">
            <a:avLst/>
          </a:prstGeom>
        </p:spPr>
        <p:txBody>
          <a:bodyPr spcFirstLastPara="1" wrap="square" lIns="91425" tIns="91425" rIns="91425" bIns="91425" anchor="t" anchorCtr="0">
            <a:noAutofit/>
          </a:bodyPr>
          <a:lstStyle/>
          <a:p>
            <a:pPr lvl="0"/>
            <a:r>
              <a:rPr lang="en-US" sz="1800" dirty="0">
                <a:solidFill>
                  <a:srgbClr val="434343"/>
                </a:solidFill>
                <a:latin typeface="Nunito Light"/>
                <a:ea typeface="Nunito Light"/>
                <a:cs typeface="Nunito Light"/>
                <a:sym typeface="Nunito Light"/>
              </a:rPr>
              <a:t>Bill de Blasio New York City Mayor on Budget for the fiscal year 2020</a:t>
            </a:r>
            <a:br>
              <a:rPr lang="en-US" sz="1800" dirty="0">
                <a:solidFill>
                  <a:srgbClr val="434343"/>
                </a:solidFill>
                <a:latin typeface="Nunito Light"/>
                <a:ea typeface="Nunito Light"/>
                <a:cs typeface="Nunito Light"/>
                <a:sym typeface="Nunito Light"/>
              </a:rPr>
            </a:br>
            <a:r>
              <a:rPr lang="en-US" sz="1800" dirty="0">
                <a:hlinkClick r:id="rId3"/>
              </a:rPr>
              <a:t>https://www.pscp.tv/w/1mnxelbVbYrJX</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1608632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329050" y="1665450"/>
            <a:ext cx="7532700" cy="18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In this project, you will apply the skills acquired in this course to create the MVP launch strategy for the first flying car taxi service, Flyber, in one of the most congested cities in America -- New York City.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You are responsible for bringing the first flying car taxi service to market by analyzing data and building a product proposal.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183575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ctrTitle"/>
          </p:nvPr>
        </p:nvSpPr>
        <p:spPr>
          <a:xfrm>
            <a:off x="3489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need to use the SQL workspace provided in the Classroom, and </a:t>
            </a:r>
            <a:r>
              <a:rPr lang="en" sz="1800" u="sng">
                <a:solidFill>
                  <a:schemeClr val="hlink"/>
                </a:solidFill>
                <a:latin typeface="Nunito Light"/>
                <a:ea typeface="Nunito Light"/>
                <a:cs typeface="Nunito Light"/>
                <a:sym typeface="Nunito Light"/>
                <a:hlinkClick r:id="rId3"/>
              </a:rPr>
              <a:t>Tableau Public</a:t>
            </a:r>
            <a:r>
              <a:rPr lang="en" sz="1800">
                <a:solidFill>
                  <a:srgbClr val="434343"/>
                </a:solidFill>
                <a:latin typeface="Nunito Light"/>
                <a:ea typeface="Nunito Light"/>
                <a:cs typeface="Nunito Light"/>
                <a:sym typeface="Nunito Light"/>
              </a:rPr>
              <a:t>, in order to successfully complete the project.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You’ll present your answers, findings, and insights in the Answer Slides found in this deck. Feel free to include any additional slides, if needed.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FFFFFF"/>
                </a:solidFill>
                <a:latin typeface="Nunito Light"/>
                <a:ea typeface="Nunito Light"/>
                <a:cs typeface="Nunito Light"/>
                <a:sym typeface="Nunito Light"/>
              </a:rPr>
              <a:t>Section 1: Data Exploration</a:t>
            </a:r>
            <a:endParaRPr sz="36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41974" y="1656599"/>
            <a:ext cx="8486019" cy="30431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Back to the basics of product management, identify your customer and their pain points:</a:t>
            </a:r>
            <a:endParaRPr lang="en-US" sz="1800" dirty="0">
              <a:solidFill>
                <a:srgbClr val="FFFFFF"/>
              </a:solidFill>
              <a:latin typeface="Nunito Light"/>
              <a:ea typeface="Nunito Light"/>
              <a:cs typeface="Nunito Light"/>
              <a:sym typeface="Nunito Light"/>
            </a:endParaRPr>
          </a:p>
          <a:p>
            <a:pPr marL="457200" lvl="0" indent="-342900" algn="l">
              <a:buClr>
                <a:srgbClr val="FFFFFF"/>
              </a:buClr>
              <a:buSzPts val="1800"/>
              <a:buFont typeface="Nunito Light"/>
              <a:buChar char="●"/>
            </a:pPr>
            <a:r>
              <a:rPr lang="en-US" sz="1800" dirty="0">
                <a:solidFill>
                  <a:srgbClr val="FFFFFF"/>
                </a:solidFill>
                <a:latin typeface="Nunito Light"/>
                <a:ea typeface="Nunito Light"/>
                <a:cs typeface="Nunito Light"/>
                <a:sym typeface="Nunito Light"/>
              </a:rPr>
              <a:t>What are taxis used for?</a:t>
            </a:r>
            <a:endParaRPr lang="en-US" sz="1000" dirty="0">
              <a:solidFill>
                <a:srgbClr val="FFFFFF"/>
              </a:solidFill>
              <a:latin typeface="Nunito Light"/>
              <a:ea typeface="Nunito Light"/>
              <a:cs typeface="Nunito Light"/>
              <a:sym typeface="Nunito Light"/>
            </a:endParaRPr>
          </a:p>
          <a:p>
            <a:pPr marL="457200" lvl="0" indent="-342900" algn="l">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the characteristics of the users that leverage them?</a:t>
            </a:r>
            <a:endParaRPr sz="1000" dirty="0">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are existing pain points with taxis?</a:t>
            </a:r>
            <a:br>
              <a:rPr lang="en" sz="1800" dirty="0">
                <a:solidFill>
                  <a:srgbClr val="FFFFFF"/>
                </a:solidFill>
                <a:latin typeface="Nunito Light"/>
                <a:ea typeface="Nunito Light"/>
                <a:cs typeface="Nunito Light"/>
                <a:sym typeface="Nunito Light"/>
              </a:rPr>
            </a:br>
            <a:r>
              <a:rPr lang="en" sz="1800" dirty="0">
                <a:solidFill>
                  <a:srgbClr val="FFFFFF"/>
                </a:solidFill>
                <a:latin typeface="Nunito Light"/>
                <a:ea typeface="Nunito Light"/>
                <a:cs typeface="Nunito Light"/>
                <a:sym typeface="Nunito Light"/>
              </a:rPr>
              <a:t>What are the existing pain points with digital ride-sharing services?</a:t>
            </a:r>
            <a:br>
              <a:rPr lang="en"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90" name="Google Shape;90;p20"/>
          <p:cNvSpPr txBox="1">
            <a:spLocks noGrp="1"/>
          </p:cNvSpPr>
          <p:nvPr>
            <p:ph type="ctrTitle"/>
          </p:nvPr>
        </p:nvSpPr>
        <p:spPr>
          <a:xfrm>
            <a:off x="329050" y="1788150"/>
            <a:ext cx="7823710" cy="2730062"/>
          </a:xfrm>
          <a:prstGeom prst="rect">
            <a:avLst/>
          </a:prstGeom>
        </p:spPr>
        <p:txBody>
          <a:bodyPr spcFirstLastPara="1" wrap="square" lIns="91425" tIns="91425" rIns="91425" bIns="91425" anchor="t" anchorCtr="0">
            <a:noAutofit/>
          </a:bodyPr>
          <a:lstStyle/>
          <a:p>
            <a:pPr lvl="0" algn="l"/>
            <a:r>
              <a:rPr lang="en" sz="1800" dirty="0">
                <a:solidFill>
                  <a:srgbClr val="FFFFFF"/>
                </a:solidFill>
                <a:latin typeface="Nunito Light"/>
                <a:ea typeface="Nunito Light"/>
                <a:cs typeface="Nunito Light"/>
                <a:sym typeface="Nunito Light"/>
              </a:rPr>
              <a:t>(Fill out your answer here)</a:t>
            </a:r>
            <a:br>
              <a:rPr lang="en" sz="1800" dirty="0">
                <a:solidFill>
                  <a:srgbClr val="FFFFFF"/>
                </a:solidFill>
                <a:latin typeface="Nunito Light"/>
                <a:ea typeface="Nunito Light"/>
                <a:cs typeface="Nunito Light"/>
                <a:sym typeface="Nunito Light"/>
              </a:rPr>
            </a:br>
            <a:r>
              <a:rPr lang="en-US" sz="1800" dirty="0">
                <a:solidFill>
                  <a:srgbClr val="FFFFFF"/>
                </a:solidFill>
                <a:latin typeface="Nunito Light"/>
              </a:rPr>
              <a:t>A taxicab, also known as a taxi or a cab, is a type of vehicle for hire with a driver, used by a single passenger or small group of passengers, often for a non-shared ride. A taxicab conveys passengers between locations of their choice. A taxicab passenger or small group of passengers, hire the service often for a non-shared ride to reduce transit time, avoid traffic and increase comfort. </a:t>
            </a:r>
            <a:r>
              <a:rPr lang="en-US" sz="1800" dirty="0">
                <a:solidFill>
                  <a:srgbClr val="FFFFFF"/>
                </a:solidFill>
                <a:latin typeface="Nunito Light"/>
                <a:sym typeface="Nunito Light"/>
              </a:rPr>
              <a:t>Road networks where taxis operate have become unsustainably complex, congested and frustrating, increasing transit times.</a:t>
            </a:r>
            <a:r>
              <a:rPr lang="en" sz="1800" dirty="0">
                <a:solidFill>
                  <a:srgbClr val="FFFFFF"/>
                </a:solidFill>
                <a:latin typeface="Nunito Light"/>
                <a:sym typeface="Nunito Light"/>
              </a:rPr>
              <a:t> Complex logistics, </a:t>
            </a:r>
            <a:r>
              <a:rPr lang="en-US" sz="1800" dirty="0">
                <a:solidFill>
                  <a:srgbClr val="FFFFFF"/>
                </a:solidFill>
                <a:latin typeface="Nunito Light"/>
                <a:sym typeface="Nunito Light"/>
              </a:rPr>
              <a:t>high cost, reduced comfort, constant risk for traffic jams can compromise their efficiency.</a:t>
            </a:r>
            <a:endParaRPr sz="18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ctrTitle"/>
          </p:nvPr>
        </p:nvSpPr>
        <p:spPr>
          <a:xfrm>
            <a:off x="329050" y="1673550"/>
            <a:ext cx="7532700" cy="17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user improvements do you hypothesize a flying taxi service would have over the existing state of taxis today?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What market improvements do you hypothesize a flying taxi service would have the existing taxi service industry &amp; physical road infrastructure today?</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01" name="Google Shape;101;p22"/>
          <p:cNvSpPr txBox="1">
            <a:spLocks noGrp="1"/>
          </p:cNvSpPr>
          <p:nvPr>
            <p:ph type="ctrTitle"/>
          </p:nvPr>
        </p:nvSpPr>
        <p:spPr>
          <a:xfrm>
            <a:off x="329049" y="760719"/>
            <a:ext cx="8676637" cy="4204906"/>
          </a:xfrm>
          <a:prstGeom prst="rect">
            <a:avLst/>
          </a:prstGeom>
        </p:spPr>
        <p:txBody>
          <a:bodyPr spcFirstLastPara="1" wrap="square" lIns="91425" tIns="91425" rIns="91425" bIns="91425" anchor="t" anchorCtr="0">
            <a:noAutofit/>
          </a:bodyPr>
          <a:lstStyle/>
          <a:p>
            <a:pPr algn="l"/>
            <a:r>
              <a:rPr lang="en" sz="1800" dirty="0">
                <a:solidFill>
                  <a:srgbClr val="FFFFFF"/>
                </a:solidFill>
                <a:latin typeface="Nunito Light"/>
                <a:ea typeface="Nunito Light"/>
                <a:cs typeface="Nunito Light"/>
                <a:sym typeface="Nunito Light"/>
              </a:rPr>
              <a:t>(Fill out your answer here)</a:t>
            </a:r>
            <a:br>
              <a:rPr lang="en" sz="1800" dirty="0">
                <a:solidFill>
                  <a:srgbClr val="FFFFFF"/>
                </a:solidFill>
                <a:latin typeface="Nunito Light"/>
                <a:ea typeface="Nunito Light"/>
                <a:cs typeface="Nunito Light"/>
                <a:sym typeface="Nunito Light"/>
              </a:rPr>
            </a:br>
            <a:r>
              <a:rPr lang="en-US" sz="1200" dirty="0">
                <a:solidFill>
                  <a:srgbClr val="FFFFFF"/>
                </a:solidFill>
                <a:latin typeface="Nunito Light"/>
                <a:ea typeface="Nunito Light"/>
                <a:cs typeface="Nunito Light"/>
                <a:sym typeface="Nunito Light"/>
              </a:rPr>
              <a:t>A</a:t>
            </a:r>
            <a:r>
              <a:rPr lang="en" sz="1200" dirty="0">
                <a:solidFill>
                  <a:srgbClr val="FFFFFF"/>
                </a:solidFill>
                <a:latin typeface="Nunito Light"/>
                <a:ea typeface="Nunito Light"/>
                <a:cs typeface="Nunito Light"/>
                <a:sym typeface="Nunito Light"/>
              </a:rPr>
              <a:t> flying taxi service </a:t>
            </a:r>
            <a:r>
              <a:rPr lang="en-US" sz="1200" dirty="0">
                <a:solidFill>
                  <a:srgbClr val="FFFFFF"/>
                </a:solidFill>
                <a:latin typeface="Nunito Light"/>
                <a:ea typeface="Nunito Light"/>
                <a:cs typeface="Nunito Light"/>
                <a:sym typeface="Nunito Light"/>
              </a:rPr>
              <a:t>would help New York’s preparedness plan for resilience against Climate Change given bridge and road network infrastructure vulnerability (especially Manhattan Financial District ). It would increase passenger comfort, reduce time spent in traffic jam and COVID infection rate given limited vehicle passenger capacity and passenger physical interaction within the vehicle assuming minimum time spent within it for local transits - that this technology is focusing on -. A flying taxi service would lastly optimize budgeting Goals of New York state for climate change adaption plans.</a:t>
            </a:r>
            <a:br>
              <a:rPr lang="en-US" sz="1200" dirty="0">
                <a:solidFill>
                  <a:srgbClr val="FFFFFF"/>
                </a:solidFill>
                <a:latin typeface="Nunito Light"/>
                <a:ea typeface="Nunito Light"/>
                <a:cs typeface="Nunito Light"/>
                <a:sym typeface="Nunito Light"/>
              </a:rPr>
            </a:br>
            <a:br>
              <a:rPr lang="en-US" sz="1200" dirty="0">
                <a:solidFill>
                  <a:srgbClr val="FFFFFF"/>
                </a:solidFill>
                <a:latin typeface="Nunito Light"/>
                <a:ea typeface="Nunito Light"/>
                <a:cs typeface="Nunito Light"/>
                <a:sym typeface="Nunito Light"/>
              </a:rPr>
            </a:br>
            <a:r>
              <a:rPr lang="en-US" sz="1200" dirty="0">
                <a:solidFill>
                  <a:srgbClr val="FFFFFF"/>
                </a:solidFill>
                <a:latin typeface="Nunito Light"/>
                <a:ea typeface="Nunito Light"/>
                <a:cs typeface="Nunito Light"/>
                <a:sym typeface="Nunito Light"/>
              </a:rPr>
              <a:t>The market must be educated by stakeholders and decision makers about the benefits of this new technology given inevitable climate changes we are about to face. It could also open the road for future innovations in the field for similar low-cost fire fighting vehicles against wildfires to preserve vulnerable ecosystems in the west coast. </a:t>
            </a:r>
            <a:br>
              <a:rPr lang="en-US" sz="1200" dirty="0">
                <a:solidFill>
                  <a:srgbClr val="FFFFFF"/>
                </a:solidFill>
                <a:latin typeface="Nunito Light"/>
                <a:ea typeface="Nunito Light"/>
                <a:cs typeface="Nunito Light"/>
                <a:sym typeface="Nunito Light"/>
              </a:rPr>
            </a:br>
            <a:br>
              <a:rPr lang="en-US" sz="1200" dirty="0">
                <a:solidFill>
                  <a:srgbClr val="FFFFFF"/>
                </a:solidFill>
                <a:latin typeface="Nunito Light"/>
                <a:ea typeface="Nunito Light"/>
                <a:cs typeface="Nunito Light"/>
                <a:sym typeface="Nunito Light"/>
              </a:rPr>
            </a:br>
            <a:r>
              <a:rPr lang="en-US" sz="1200" dirty="0">
                <a:solidFill>
                  <a:srgbClr val="FFFFFF"/>
                </a:solidFill>
                <a:latin typeface="Nunito Light"/>
                <a:ea typeface="Nunito Light"/>
                <a:cs typeface="Nunito Light"/>
                <a:sym typeface="Nunito Light"/>
              </a:rPr>
              <a:t>We assume this new technology would religiously respect specific rules to be developed by FAA Federal Aviation Administration. Rules could take into consideration designing specific airways for these vehicles to circulate in batches in the sky. Therefore, traffic congestion would harmoniously be transferred in the sky, mimicking nature, for example shapes birds create when murmuring. Music could guide those shapes to harmoniously cover minimum sound when those vehicles approach the ground. </a:t>
            </a:r>
            <a:br>
              <a:rPr lang="en-US" sz="1200" dirty="0">
                <a:solidFill>
                  <a:srgbClr val="FFFFFF"/>
                </a:solidFill>
                <a:latin typeface="Nunito Light"/>
                <a:ea typeface="Nunito Light"/>
                <a:cs typeface="Nunito Light"/>
                <a:sym typeface="Nunito Light"/>
              </a:rPr>
            </a:br>
            <a:br>
              <a:rPr lang="en-US" sz="1200" dirty="0">
                <a:solidFill>
                  <a:srgbClr val="FFFFFF"/>
                </a:solidFill>
                <a:latin typeface="Nunito Light"/>
                <a:ea typeface="Nunito Light"/>
                <a:cs typeface="Nunito Light"/>
                <a:sym typeface="Nunito Light"/>
              </a:rPr>
            </a:br>
            <a:r>
              <a:rPr lang="en-US" sz="1200" dirty="0">
                <a:solidFill>
                  <a:srgbClr val="FFFFFF"/>
                </a:solidFill>
                <a:latin typeface="Nunito Light"/>
                <a:ea typeface="Nunito Light"/>
                <a:cs typeface="Nunito Light"/>
                <a:sym typeface="Nunito Light"/>
              </a:rPr>
              <a:t>Finally, in the long run, the more we benefit from the combination of comfort and safety of these vehicles, the more we will have to rethink maintenance costs tradeoff for traditional road networks. After having evidenced tragedies like the </a:t>
            </a:r>
            <a:r>
              <a:rPr lang="en-US" sz="1200" dirty="0">
                <a:solidFill>
                  <a:srgbClr val="FFFFFF"/>
                </a:solidFill>
                <a:latin typeface="Nunito Light"/>
              </a:rPr>
              <a:t>Genoa motorway bridge collapse in </a:t>
            </a:r>
            <a:r>
              <a:rPr lang="en-US" sz="1200" u="sng" dirty="0">
                <a:solidFill>
                  <a:schemeClr val="tx1"/>
                </a:solidFill>
                <a:latin typeface="Nunito Light"/>
                <a:hlinkClick r:id="rId3">
                  <a:extLst>
                    <a:ext uri="{A12FA001-AC4F-418D-AE19-62706E023703}">
                      <ahyp:hlinkClr xmlns:ahyp="http://schemas.microsoft.com/office/drawing/2018/hyperlinkcolor" val="tx"/>
                    </a:ext>
                  </a:extLst>
                </a:hlinkClick>
              </a:rPr>
              <a:t>August 15, 2018</a:t>
            </a:r>
            <a:r>
              <a:rPr lang="en-US" sz="1200" dirty="0">
                <a:solidFill>
                  <a:srgbClr val="FFFFFF"/>
                </a:solidFill>
                <a:latin typeface="Nunito Light"/>
              </a:rPr>
              <a:t>, but also the overall road infrastructure exposed to Natural Hazards, we may finally consider a much more holistic transportation system where autonomous vehicles would transit only on solid stable ground, and use planes for the rest.</a:t>
            </a:r>
            <a:br>
              <a:rPr lang="en-US" dirty="0"/>
            </a:br>
            <a:br>
              <a:rPr lang="en-US"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352475" y="1233900"/>
            <a:ext cx="7532700" cy="26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Upload </a:t>
            </a:r>
            <a:r>
              <a:rPr lang="en" sz="1800" u="sng" dirty="0">
                <a:solidFill>
                  <a:schemeClr val="hlink"/>
                </a:solidFill>
                <a:latin typeface="Nunito Light"/>
                <a:ea typeface="Nunito Light"/>
                <a:cs typeface="Nunito Light"/>
                <a:sym typeface="Nunito Light"/>
                <a:hlinkClick r:id="rId3"/>
              </a:rPr>
              <a:t>this dataset</a:t>
            </a:r>
            <a:r>
              <a:rPr lang="en" sz="1800" dirty="0">
                <a:solidFill>
                  <a:srgbClr val="434343"/>
                </a:solidFill>
                <a:latin typeface="Nunito Light"/>
                <a:ea typeface="Nunito Light"/>
                <a:cs typeface="Nunito Light"/>
                <a:sym typeface="Nunito Light"/>
              </a:rPr>
              <a:t> into Tableau Online.  </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Ensure the fields are parsed correctly; field headers are included in the first row of the CSV. </a:t>
            </a:r>
            <a:br>
              <a:rPr lang="en" sz="1800" dirty="0">
                <a:solidFill>
                  <a:srgbClr val="434343"/>
                </a:solidFill>
                <a:latin typeface="Nunito Light"/>
                <a:ea typeface="Nunito Light"/>
                <a:cs typeface="Nunito Light"/>
                <a:sym typeface="Nunito Light"/>
              </a:rPr>
            </a:br>
            <a:br>
              <a:rPr lang="en" sz="1800" dirty="0">
                <a:solidFill>
                  <a:srgbClr val="434343"/>
                </a:solidFill>
                <a:latin typeface="Nunito Light"/>
                <a:ea typeface="Nunito Light"/>
                <a:cs typeface="Nunito Light"/>
                <a:sym typeface="Nunito Light"/>
              </a:rPr>
            </a:br>
            <a:r>
              <a:rPr lang="en" sz="1800" dirty="0">
                <a:solidFill>
                  <a:srgbClr val="434343"/>
                </a:solidFill>
                <a:latin typeface="Nunito Light"/>
                <a:ea typeface="Nunito Light"/>
                <a:cs typeface="Nunito Light"/>
                <a:sym typeface="Nunito Light"/>
              </a:rPr>
              <a:t>Let’s begin exploration!</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329025" y="1250550"/>
            <a:ext cx="7532700" cy="26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434343"/>
                </a:solidFill>
                <a:latin typeface="Nunito Light"/>
                <a:ea typeface="Nunito Light"/>
                <a:cs typeface="Nunito Light"/>
                <a:sym typeface="Nunito Light"/>
              </a:rPr>
              <a:t>Acquire a high-level understanding of the granularity and scope of the dataset, to inform the basis for your analyses: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records are in the dataset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does each record represent?</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is the primary key?</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date range is your dataset bound to?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are the geographical bounds of this dataset? Is it limited to Manhattan, or is Brooklyn, Queens, Staten Island, the Bronx, and New Jersey included? Where are most of the data points centralized at? Are there outliers?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Welcome to your first week at Flyber</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17" name="Google Shape;117;p25"/>
          <p:cNvSpPr txBox="1">
            <a:spLocks noGrp="1"/>
          </p:cNvSpPr>
          <p:nvPr>
            <p:ph type="ctrTitle"/>
          </p:nvPr>
        </p:nvSpPr>
        <p:spPr>
          <a:xfrm>
            <a:off x="329050" y="815076"/>
            <a:ext cx="7532700" cy="3626296"/>
          </a:xfrm>
          <a:prstGeom prst="rect">
            <a:avLst/>
          </a:prstGeom>
        </p:spPr>
        <p:txBody>
          <a:bodyPr spcFirstLastPara="1" wrap="square" lIns="91425" tIns="91425" rIns="91425" bIns="91425" anchor="t" anchorCtr="0">
            <a:noAutofit/>
          </a:bodyPr>
          <a:lstStyle/>
          <a:p>
            <a:pPr marL="114300" lvl="0" algn="l">
              <a:buClr>
                <a:srgbClr val="434343"/>
              </a:buClr>
              <a:buSzPts val="1800"/>
            </a:pPr>
            <a:r>
              <a:rPr lang="en" sz="1800" dirty="0">
                <a:solidFill>
                  <a:srgbClr val="434343"/>
                </a:solidFill>
                <a:latin typeface="Nunito Light"/>
                <a:ea typeface="Nunito Light"/>
                <a:cs typeface="Nunito Light"/>
                <a:sym typeface="Nunito Light"/>
              </a:rPr>
              <a:t>(Fill out your answer here)</a:t>
            </a:r>
            <a:br>
              <a:rPr lang="en"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rPr>
              <a:t>How many records are in the dataset</a:t>
            </a:r>
            <a:br>
              <a:rPr lang="en-US"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rPr>
              <a:t>The dataset has 1 048 467 records in the representing one trip, having an origin and a destination. The primary key is id field. Date range is from 1 January 2016 at 00:00:00 to 30 June 2016 at 23:53:00. Dataset’s Geographical bounds range from Longitude  </a:t>
            </a:r>
            <a:br>
              <a:rPr lang="en-US"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rPr>
              <a:t> -79.81797791 to -61.33552933 and Latitude 32.181140899999995 to 51.88108444. It is not limited to Manhattan, Brooklyn, Queens, Staten Island, the Bronx, and New Jersey included but we have remote points in remote states and the Atlantic ocean. At this point we consider remote points from the New York City and New Jersey as outliers.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 – </a:t>
            </a:r>
            <a:r>
              <a:rPr lang="en-US" sz="3600" dirty="0">
                <a:solidFill>
                  <a:srgbClr val="434343"/>
                </a:solidFill>
                <a:latin typeface="Nunito Light"/>
                <a:ea typeface="Nunito Light"/>
                <a:cs typeface="Nunito Light"/>
                <a:sym typeface="Nunito Light"/>
              </a:rPr>
              <a:t>Pickup, Dropoff Data</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7" name="Picture 6" descr="A close up of a map&#10;&#10;Description automatically generated">
            <a:extLst>
              <a:ext uri="{FF2B5EF4-FFF2-40B4-BE49-F238E27FC236}">
                <a16:creationId xmlns:a16="http://schemas.microsoft.com/office/drawing/2014/main" id="{7D17AB22-1E02-434B-ADDA-A9A2772485A9}"/>
              </a:ext>
            </a:extLst>
          </p:cNvPr>
          <p:cNvPicPr>
            <a:picLocks noChangeAspect="1"/>
          </p:cNvPicPr>
          <p:nvPr/>
        </p:nvPicPr>
        <p:blipFill>
          <a:blip r:embed="rId3"/>
          <a:stretch>
            <a:fillRect/>
          </a:stretch>
        </p:blipFill>
        <p:spPr>
          <a:xfrm>
            <a:off x="311700" y="1017723"/>
            <a:ext cx="3864895" cy="4125775"/>
          </a:xfrm>
          <a:prstGeom prst="rect">
            <a:avLst/>
          </a:prstGeom>
        </p:spPr>
      </p:pic>
      <p:pic>
        <p:nvPicPr>
          <p:cNvPr id="9" name="Picture 8" descr="A close up of a map&#10;&#10;Description automatically generated">
            <a:extLst>
              <a:ext uri="{FF2B5EF4-FFF2-40B4-BE49-F238E27FC236}">
                <a16:creationId xmlns:a16="http://schemas.microsoft.com/office/drawing/2014/main" id="{62533088-F105-4BD0-95CB-8E5D817B94AA}"/>
              </a:ext>
            </a:extLst>
          </p:cNvPr>
          <p:cNvPicPr>
            <a:picLocks noChangeAspect="1"/>
          </p:cNvPicPr>
          <p:nvPr/>
        </p:nvPicPr>
        <p:blipFill>
          <a:blip r:embed="rId4"/>
          <a:stretch>
            <a:fillRect/>
          </a:stretch>
        </p:blipFill>
        <p:spPr>
          <a:xfrm>
            <a:off x="4572000" y="1017725"/>
            <a:ext cx="3864895" cy="4125775"/>
          </a:xfrm>
          <a:prstGeom prst="rect">
            <a:avLst/>
          </a:prstGeom>
        </p:spPr>
      </p:pic>
      <p:grpSp>
        <p:nvGrpSpPr>
          <p:cNvPr id="13" name="Group 12">
            <a:extLst>
              <a:ext uri="{FF2B5EF4-FFF2-40B4-BE49-F238E27FC236}">
                <a16:creationId xmlns:a16="http://schemas.microsoft.com/office/drawing/2014/main" id="{6A4AC3A2-1447-47C4-A25C-E18236C94C88}"/>
              </a:ext>
            </a:extLst>
          </p:cNvPr>
          <p:cNvGrpSpPr/>
          <p:nvPr/>
        </p:nvGrpSpPr>
        <p:grpSpPr>
          <a:xfrm>
            <a:off x="2149013" y="4587192"/>
            <a:ext cx="1519238" cy="222565"/>
            <a:chOff x="2841625" y="4528642"/>
            <a:chExt cx="1519238" cy="222565"/>
          </a:xfrm>
        </p:grpSpPr>
        <p:grpSp>
          <p:nvGrpSpPr>
            <p:cNvPr id="11" name="Group 10">
              <a:extLst>
                <a:ext uri="{FF2B5EF4-FFF2-40B4-BE49-F238E27FC236}">
                  <a16:creationId xmlns:a16="http://schemas.microsoft.com/office/drawing/2014/main" id="{BFDBA19C-EC31-460F-B303-7034863CF3CC}"/>
                </a:ext>
              </a:extLst>
            </p:cNvPr>
            <p:cNvGrpSpPr/>
            <p:nvPr/>
          </p:nvGrpSpPr>
          <p:grpSpPr>
            <a:xfrm>
              <a:off x="2981245" y="4528642"/>
              <a:ext cx="937452" cy="45720"/>
              <a:chOff x="2973307" y="4849317"/>
              <a:chExt cx="937452" cy="45720"/>
            </a:xfrm>
          </p:grpSpPr>
          <p:sp>
            <p:nvSpPr>
              <p:cNvPr id="4" name="Rectangle 3">
                <a:extLst>
                  <a:ext uri="{FF2B5EF4-FFF2-40B4-BE49-F238E27FC236}">
                    <a16:creationId xmlns:a16="http://schemas.microsoft.com/office/drawing/2014/main" id="{32C19FAA-0710-4E2B-9B0A-0A01349B4D94}"/>
                  </a:ext>
                </a:extLst>
              </p:cNvPr>
              <p:cNvSpPr/>
              <p:nvPr/>
            </p:nvSpPr>
            <p:spPr>
              <a:xfrm>
                <a:off x="2973307" y="4849318"/>
                <a:ext cx="937452" cy="45719"/>
              </a:xfrm>
              <a:prstGeom prst="rect">
                <a:avLst/>
              </a:prstGeom>
              <a:solidFill>
                <a:srgbClr val="FE8A71"/>
              </a:solidFill>
              <a:ln>
                <a:solidFill>
                  <a:srgbClr val="FE8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DE33885-5FF8-411F-A3BA-2E5CF24490A9}"/>
                  </a:ext>
                </a:extLst>
              </p:cNvPr>
              <p:cNvSpPr/>
              <p:nvPr/>
            </p:nvSpPr>
            <p:spPr>
              <a:xfrm>
                <a:off x="3442447" y="4849317"/>
                <a:ext cx="468312" cy="4571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ABEC31D-705F-4CA2-9212-55A2F9470C6B}"/>
                </a:ext>
              </a:extLst>
            </p:cNvPr>
            <p:cNvSpPr txBox="1"/>
            <p:nvPr/>
          </p:nvSpPr>
          <p:spPr>
            <a:xfrm>
              <a:off x="2841625" y="4528642"/>
              <a:ext cx="274638" cy="215444"/>
            </a:xfrm>
            <a:prstGeom prst="rect">
              <a:avLst/>
            </a:prstGeom>
            <a:noFill/>
          </p:spPr>
          <p:txBody>
            <a:bodyPr wrap="square" rtlCol="0">
              <a:spAutoFit/>
            </a:bodyPr>
            <a:lstStyle/>
            <a:p>
              <a:r>
                <a:rPr lang="en-US" sz="800" dirty="0"/>
                <a:t>0</a:t>
              </a:r>
            </a:p>
          </p:txBody>
        </p:sp>
        <p:sp>
          <p:nvSpPr>
            <p:cNvPr id="14" name="TextBox 13">
              <a:extLst>
                <a:ext uri="{FF2B5EF4-FFF2-40B4-BE49-F238E27FC236}">
                  <a16:creationId xmlns:a16="http://schemas.microsoft.com/office/drawing/2014/main" id="{C1FF3091-03B5-4C13-AC2B-11353BE00E12}"/>
                </a:ext>
              </a:extLst>
            </p:cNvPr>
            <p:cNvSpPr txBox="1"/>
            <p:nvPr/>
          </p:nvSpPr>
          <p:spPr>
            <a:xfrm>
              <a:off x="3287633" y="4535763"/>
              <a:ext cx="300117" cy="215444"/>
            </a:xfrm>
            <a:prstGeom prst="rect">
              <a:avLst/>
            </a:prstGeom>
            <a:noFill/>
          </p:spPr>
          <p:txBody>
            <a:bodyPr wrap="square" rtlCol="0">
              <a:spAutoFit/>
            </a:bodyPr>
            <a:lstStyle/>
            <a:p>
              <a:r>
                <a:rPr lang="en-US" sz="800" dirty="0"/>
                <a:t>70</a:t>
              </a:r>
            </a:p>
          </p:txBody>
        </p:sp>
        <p:sp>
          <p:nvSpPr>
            <p:cNvPr id="15" name="TextBox 14">
              <a:extLst>
                <a:ext uri="{FF2B5EF4-FFF2-40B4-BE49-F238E27FC236}">
                  <a16:creationId xmlns:a16="http://schemas.microsoft.com/office/drawing/2014/main" id="{42D11C2D-7CE2-4067-87F7-3A774A330E1A}"/>
                </a:ext>
              </a:extLst>
            </p:cNvPr>
            <p:cNvSpPr txBox="1"/>
            <p:nvPr/>
          </p:nvSpPr>
          <p:spPr>
            <a:xfrm>
              <a:off x="3711575" y="4535763"/>
              <a:ext cx="649288" cy="215444"/>
            </a:xfrm>
            <a:prstGeom prst="rect">
              <a:avLst/>
            </a:prstGeom>
            <a:noFill/>
          </p:spPr>
          <p:txBody>
            <a:bodyPr wrap="square" rtlCol="0">
              <a:spAutoFit/>
            </a:bodyPr>
            <a:lstStyle/>
            <a:p>
              <a:r>
                <a:rPr lang="en-US" sz="800" dirty="0"/>
                <a:t>140  miles</a:t>
              </a:r>
            </a:p>
          </p:txBody>
        </p:sp>
      </p:grpSp>
      <p:grpSp>
        <p:nvGrpSpPr>
          <p:cNvPr id="17" name="Group 16">
            <a:extLst>
              <a:ext uri="{FF2B5EF4-FFF2-40B4-BE49-F238E27FC236}">
                <a16:creationId xmlns:a16="http://schemas.microsoft.com/office/drawing/2014/main" id="{0B05D7C0-1866-46FB-9076-DF69798434F9}"/>
              </a:ext>
            </a:extLst>
          </p:cNvPr>
          <p:cNvGrpSpPr/>
          <p:nvPr/>
        </p:nvGrpSpPr>
        <p:grpSpPr>
          <a:xfrm>
            <a:off x="6355741" y="4610624"/>
            <a:ext cx="1519238" cy="222565"/>
            <a:chOff x="2841625" y="4528642"/>
            <a:chExt cx="1519238" cy="222565"/>
          </a:xfrm>
        </p:grpSpPr>
        <p:grpSp>
          <p:nvGrpSpPr>
            <p:cNvPr id="18" name="Group 17">
              <a:extLst>
                <a:ext uri="{FF2B5EF4-FFF2-40B4-BE49-F238E27FC236}">
                  <a16:creationId xmlns:a16="http://schemas.microsoft.com/office/drawing/2014/main" id="{F3725A78-A1AA-4DEC-850D-4307F4B14387}"/>
                </a:ext>
              </a:extLst>
            </p:cNvPr>
            <p:cNvGrpSpPr/>
            <p:nvPr/>
          </p:nvGrpSpPr>
          <p:grpSpPr>
            <a:xfrm>
              <a:off x="2981245" y="4528642"/>
              <a:ext cx="937452" cy="45720"/>
              <a:chOff x="2973307" y="4849317"/>
              <a:chExt cx="937452" cy="45720"/>
            </a:xfrm>
          </p:grpSpPr>
          <p:sp>
            <p:nvSpPr>
              <p:cNvPr id="22" name="Rectangle 21">
                <a:extLst>
                  <a:ext uri="{FF2B5EF4-FFF2-40B4-BE49-F238E27FC236}">
                    <a16:creationId xmlns:a16="http://schemas.microsoft.com/office/drawing/2014/main" id="{67981CA8-B4AE-4BE6-8088-C073F0DDBCD9}"/>
                  </a:ext>
                </a:extLst>
              </p:cNvPr>
              <p:cNvSpPr/>
              <p:nvPr/>
            </p:nvSpPr>
            <p:spPr>
              <a:xfrm>
                <a:off x="2973307" y="4849318"/>
                <a:ext cx="937452" cy="45719"/>
              </a:xfrm>
              <a:prstGeom prst="rect">
                <a:avLst/>
              </a:prstGeom>
              <a:solidFill>
                <a:srgbClr val="FE8A71"/>
              </a:solidFill>
              <a:ln>
                <a:solidFill>
                  <a:srgbClr val="FE8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E4C033B-7124-4C2C-B107-5594B82F399B}"/>
                  </a:ext>
                </a:extLst>
              </p:cNvPr>
              <p:cNvSpPr/>
              <p:nvPr/>
            </p:nvSpPr>
            <p:spPr>
              <a:xfrm>
                <a:off x="3442447" y="4849317"/>
                <a:ext cx="468312" cy="4571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B4DF0879-9D2C-4EFB-A65B-45FDAEE204E1}"/>
                </a:ext>
              </a:extLst>
            </p:cNvPr>
            <p:cNvSpPr txBox="1"/>
            <p:nvPr/>
          </p:nvSpPr>
          <p:spPr>
            <a:xfrm>
              <a:off x="2841625" y="4528642"/>
              <a:ext cx="274638" cy="215444"/>
            </a:xfrm>
            <a:prstGeom prst="rect">
              <a:avLst/>
            </a:prstGeom>
            <a:noFill/>
          </p:spPr>
          <p:txBody>
            <a:bodyPr wrap="square" rtlCol="0">
              <a:spAutoFit/>
            </a:bodyPr>
            <a:lstStyle/>
            <a:p>
              <a:r>
                <a:rPr lang="en-US" sz="800" dirty="0"/>
                <a:t>0</a:t>
              </a:r>
            </a:p>
          </p:txBody>
        </p:sp>
        <p:sp>
          <p:nvSpPr>
            <p:cNvPr id="20" name="TextBox 19">
              <a:extLst>
                <a:ext uri="{FF2B5EF4-FFF2-40B4-BE49-F238E27FC236}">
                  <a16:creationId xmlns:a16="http://schemas.microsoft.com/office/drawing/2014/main" id="{22F03716-79B9-435A-93F9-81FCB6826474}"/>
                </a:ext>
              </a:extLst>
            </p:cNvPr>
            <p:cNvSpPr txBox="1"/>
            <p:nvPr/>
          </p:nvSpPr>
          <p:spPr>
            <a:xfrm>
              <a:off x="3287633" y="4535763"/>
              <a:ext cx="300117" cy="215444"/>
            </a:xfrm>
            <a:prstGeom prst="rect">
              <a:avLst/>
            </a:prstGeom>
            <a:noFill/>
          </p:spPr>
          <p:txBody>
            <a:bodyPr wrap="square" rtlCol="0">
              <a:spAutoFit/>
            </a:bodyPr>
            <a:lstStyle/>
            <a:p>
              <a:r>
                <a:rPr lang="en-US" sz="800" dirty="0"/>
                <a:t>70</a:t>
              </a:r>
            </a:p>
          </p:txBody>
        </p:sp>
        <p:sp>
          <p:nvSpPr>
            <p:cNvPr id="21" name="TextBox 20">
              <a:extLst>
                <a:ext uri="{FF2B5EF4-FFF2-40B4-BE49-F238E27FC236}">
                  <a16:creationId xmlns:a16="http://schemas.microsoft.com/office/drawing/2014/main" id="{335A82C2-E5AB-4EC6-8CB1-09AE821F7C26}"/>
                </a:ext>
              </a:extLst>
            </p:cNvPr>
            <p:cNvSpPr txBox="1"/>
            <p:nvPr/>
          </p:nvSpPr>
          <p:spPr>
            <a:xfrm>
              <a:off x="3711575" y="4535763"/>
              <a:ext cx="649288" cy="215444"/>
            </a:xfrm>
            <a:prstGeom prst="rect">
              <a:avLst/>
            </a:prstGeom>
            <a:noFill/>
          </p:spPr>
          <p:txBody>
            <a:bodyPr wrap="square" rtlCol="0">
              <a:spAutoFit/>
            </a:bodyPr>
            <a:lstStyle/>
            <a:p>
              <a:r>
                <a:rPr lang="en-US" sz="800" dirty="0"/>
                <a:t>140  miles</a:t>
              </a:r>
            </a:p>
          </p:txBody>
        </p:sp>
      </p:grpSp>
      <p:sp>
        <p:nvSpPr>
          <p:cNvPr id="16" name="Arrow: Up 15">
            <a:extLst>
              <a:ext uri="{FF2B5EF4-FFF2-40B4-BE49-F238E27FC236}">
                <a16:creationId xmlns:a16="http://schemas.microsoft.com/office/drawing/2014/main" id="{DE6D9F51-7DE4-4E46-86A1-C6639ABB84C9}"/>
              </a:ext>
            </a:extLst>
          </p:cNvPr>
          <p:cNvSpPr/>
          <p:nvPr/>
        </p:nvSpPr>
        <p:spPr>
          <a:xfrm>
            <a:off x="7935362" y="4450584"/>
            <a:ext cx="274638" cy="215444"/>
          </a:xfrm>
          <a:prstGeom prst="upArrow">
            <a:avLst/>
          </a:prstGeom>
          <a:solidFill>
            <a:srgbClr val="FE8A71"/>
          </a:solidFill>
          <a:ln>
            <a:solidFill>
              <a:srgbClr val="FE8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764A0861-82C5-4BB7-B146-F7FA48214A97}"/>
              </a:ext>
            </a:extLst>
          </p:cNvPr>
          <p:cNvSpPr/>
          <p:nvPr/>
        </p:nvSpPr>
        <p:spPr>
          <a:xfrm>
            <a:off x="3670552" y="4450584"/>
            <a:ext cx="274638" cy="215444"/>
          </a:xfrm>
          <a:prstGeom prst="upArrow">
            <a:avLst/>
          </a:prstGeom>
          <a:solidFill>
            <a:srgbClr val="FE8A71"/>
          </a:solidFill>
          <a:ln>
            <a:solidFill>
              <a:srgbClr val="FE8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28704BE-BFB6-4B78-83B3-B98FE5F0D8BA}"/>
              </a:ext>
            </a:extLst>
          </p:cNvPr>
          <p:cNvSpPr txBox="1"/>
          <p:nvPr/>
        </p:nvSpPr>
        <p:spPr>
          <a:xfrm>
            <a:off x="3655879" y="4157568"/>
            <a:ext cx="314510" cy="307777"/>
          </a:xfrm>
          <a:prstGeom prst="rect">
            <a:avLst/>
          </a:prstGeom>
          <a:noFill/>
        </p:spPr>
        <p:txBody>
          <a:bodyPr wrap="none" rtlCol="0">
            <a:spAutoFit/>
          </a:bodyPr>
          <a:lstStyle/>
          <a:p>
            <a:r>
              <a:rPr lang="en-US" dirty="0"/>
              <a:t>N</a:t>
            </a:r>
          </a:p>
        </p:txBody>
      </p:sp>
      <p:sp>
        <p:nvSpPr>
          <p:cNvPr id="27" name="TextBox 26">
            <a:extLst>
              <a:ext uri="{FF2B5EF4-FFF2-40B4-BE49-F238E27FC236}">
                <a16:creationId xmlns:a16="http://schemas.microsoft.com/office/drawing/2014/main" id="{7305B029-6802-438C-8A95-2D370E863693}"/>
              </a:ext>
            </a:extLst>
          </p:cNvPr>
          <p:cNvSpPr txBox="1"/>
          <p:nvPr/>
        </p:nvSpPr>
        <p:spPr>
          <a:xfrm>
            <a:off x="7915426" y="4142807"/>
            <a:ext cx="314510" cy="307777"/>
          </a:xfrm>
          <a:prstGeom prst="rect">
            <a:avLst/>
          </a:prstGeom>
          <a:noFill/>
        </p:spPr>
        <p:txBody>
          <a:bodyPr wrap="none" rtlCol="0">
            <a:spAutoFit/>
          </a:bodyPr>
          <a:lstStyle/>
          <a:p>
            <a:r>
              <a:rPr lang="en-US" dirty="0"/>
              <a:t>N</a:t>
            </a:r>
          </a:p>
        </p:txBody>
      </p:sp>
    </p:spTree>
    <p:extLst>
      <p:ext uri="{BB962C8B-B14F-4D97-AF65-F5344CB8AC3E}">
        <p14:creationId xmlns:p14="http://schemas.microsoft.com/office/powerpoint/2010/main" val="1827092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121"/>
        <p:cNvGrpSpPr/>
        <p:nvPr/>
      </p:nvGrpSpPr>
      <p:grpSpPr>
        <a:xfrm>
          <a:off x="0" y="0"/>
          <a:ext cx="0" cy="0"/>
          <a:chOff x="0" y="0"/>
          <a:chExt cx="0" cy="0"/>
        </a:xfrm>
      </p:grpSpPr>
      <p:sp>
        <p:nvSpPr>
          <p:cNvPr id="122" name="Google Shape;122;p26"/>
          <p:cNvSpPr txBox="1">
            <a:spLocks noGrp="1"/>
          </p:cNvSpPr>
          <p:nvPr>
            <p:ph type="ctrTitle"/>
          </p:nvPr>
        </p:nvSpPr>
        <p:spPr>
          <a:xfrm>
            <a:off x="319100" y="845850"/>
            <a:ext cx="7532700" cy="3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You notice that the dataset does not contain explicit data points out-of the-box, we’ll need to enrich the dataset with relevant fields: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You notice that ride price is not included, but figure it could be derived. Based on information about New York taxi prices gleaned from the internet, create a calculated field called  `price` using the `duration`, `distance`, and `passenger count` fields.</a:t>
            </a:r>
            <a:endParaRPr sz="180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a:solidFill>
                  <a:srgbClr val="434343"/>
                </a:solidFill>
                <a:latin typeface="Nunito Light"/>
                <a:ea typeface="Nunito Light"/>
                <a:cs typeface="Nunito Light"/>
                <a:sym typeface="Nunito Light"/>
              </a:rPr>
              <a:t>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4590793-6A57-4487-9947-E11ED781C17D}"/>
              </a:ext>
            </a:extLst>
          </p:cNvPr>
          <p:cNvPicPr>
            <a:picLocks noChangeAspect="1"/>
          </p:cNvPicPr>
          <p:nvPr/>
        </p:nvPicPr>
        <p:blipFill>
          <a:blip r:embed="rId2"/>
          <a:stretch>
            <a:fillRect/>
          </a:stretch>
        </p:blipFill>
        <p:spPr>
          <a:xfrm>
            <a:off x="1222203" y="809534"/>
            <a:ext cx="6699594" cy="3524431"/>
          </a:xfrm>
          <a:prstGeom prst="rect">
            <a:avLst/>
          </a:prstGeom>
        </p:spPr>
      </p:pic>
      <p:sp>
        <p:nvSpPr>
          <p:cNvPr id="5" name="TextBox 4">
            <a:extLst>
              <a:ext uri="{FF2B5EF4-FFF2-40B4-BE49-F238E27FC236}">
                <a16:creationId xmlns:a16="http://schemas.microsoft.com/office/drawing/2014/main" id="{DA91671B-CB65-4FF7-B59F-71C0FC87BB60}"/>
              </a:ext>
            </a:extLst>
          </p:cNvPr>
          <p:cNvSpPr txBox="1"/>
          <p:nvPr/>
        </p:nvSpPr>
        <p:spPr>
          <a:xfrm>
            <a:off x="4381500" y="4559300"/>
            <a:ext cx="4682692" cy="307777"/>
          </a:xfrm>
          <a:prstGeom prst="rect">
            <a:avLst/>
          </a:prstGeom>
          <a:noFill/>
        </p:spPr>
        <p:txBody>
          <a:bodyPr wrap="none" rtlCol="0">
            <a:spAutoFit/>
          </a:bodyPr>
          <a:lstStyle/>
          <a:p>
            <a:r>
              <a:rPr lang="en-US" dirty="0"/>
              <a:t>Source: www1.nyc.gov/site/tlc/passengers/taxi-fare.page</a:t>
            </a:r>
          </a:p>
        </p:txBody>
      </p:sp>
    </p:spTree>
    <p:extLst>
      <p:ext uri="{BB962C8B-B14F-4D97-AF65-F5344CB8AC3E}">
        <p14:creationId xmlns:p14="http://schemas.microsoft.com/office/powerpoint/2010/main" val="140111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26"/>
        <p:cNvGrpSpPr/>
        <p:nvPr/>
      </p:nvGrpSpPr>
      <p:grpSpPr>
        <a:xfrm>
          <a:off x="0" y="0"/>
          <a:ext cx="0" cy="0"/>
          <a:chOff x="0" y="0"/>
          <a:chExt cx="0" cy="0"/>
        </a:xfrm>
      </p:grpSpPr>
      <p:sp>
        <p:nvSpPr>
          <p:cNvPr id="127" name="Google Shape;127;p27"/>
          <p:cNvSpPr txBox="1">
            <a:spLocks noGrp="1"/>
          </p:cNvSpPr>
          <p:nvPr>
            <p:ph type="ctrTitle"/>
          </p:nvPr>
        </p:nvSpPr>
        <p:spPr>
          <a:xfrm>
            <a:off x="338975" y="1408650"/>
            <a:ext cx="7532700" cy="232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Let’s understand the scope and distribution various dimensions within the dataset. Calculate the </a:t>
            </a:r>
            <a:r>
              <a:rPr lang="en" sz="1800" b="1" dirty="0">
                <a:solidFill>
                  <a:srgbClr val="434343"/>
                </a:solidFill>
                <a:latin typeface="Nunito"/>
                <a:ea typeface="Nunito"/>
                <a:cs typeface="Nunito"/>
                <a:sym typeface="Nunito"/>
              </a:rPr>
              <a:t>average</a:t>
            </a:r>
            <a:r>
              <a:rPr lang="en" sz="1800" dirty="0">
                <a:solidFill>
                  <a:srgbClr val="434343"/>
                </a:solidFill>
                <a:latin typeface="Nunito Light"/>
                <a:ea typeface="Nunito Light"/>
                <a:cs typeface="Nunito Light"/>
                <a:sym typeface="Nunito Light"/>
              </a:rPr>
              <a:t>, </a:t>
            </a:r>
            <a:r>
              <a:rPr lang="en" sz="1800" b="1" dirty="0">
                <a:solidFill>
                  <a:srgbClr val="434343"/>
                </a:solidFill>
                <a:latin typeface="Nunito"/>
                <a:ea typeface="Nunito"/>
                <a:cs typeface="Nunito"/>
                <a:sym typeface="Nunito"/>
              </a:rPr>
              <a:t>median</a:t>
            </a:r>
            <a:r>
              <a:rPr lang="en" sz="1800" dirty="0">
                <a:solidFill>
                  <a:srgbClr val="434343"/>
                </a:solidFill>
                <a:latin typeface="Nunito Light"/>
                <a:ea typeface="Nunito Light"/>
                <a:cs typeface="Nunito Light"/>
                <a:sym typeface="Nunito Light"/>
              </a:rPr>
              <a:t>, and the </a:t>
            </a:r>
            <a:r>
              <a:rPr lang="en" sz="1800" b="1" dirty="0">
                <a:solidFill>
                  <a:srgbClr val="434343"/>
                </a:solidFill>
                <a:latin typeface="Nunito"/>
                <a:ea typeface="Nunito"/>
                <a:cs typeface="Nunito"/>
                <a:sym typeface="Nunito"/>
              </a:rPr>
              <a:t>first &amp; second standard deviation of the mean</a:t>
            </a:r>
            <a:r>
              <a:rPr lang="en" sz="1800" dirty="0">
                <a:solidFill>
                  <a:srgbClr val="434343"/>
                </a:solidFill>
                <a:latin typeface="Nunito Light"/>
                <a:ea typeface="Nunito Light"/>
                <a:cs typeface="Nunito Light"/>
                <a:sym typeface="Nunito Light"/>
              </a:rPr>
              <a:t> for the following measures: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distance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passenger counts</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duration-to-distance ratio</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price</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rtl="0">
              <a:spcBef>
                <a:spcPts val="0"/>
              </a:spcBef>
              <a:spcAft>
                <a:spcPts val="0"/>
              </a:spcAft>
              <a:buNone/>
            </a:pPr>
            <a:r>
              <a:rPr lang="en-US" sz="1800" dirty="0">
                <a:solidFill>
                  <a:srgbClr val="434343"/>
                </a:solidFill>
                <a:latin typeface="Nunito Light"/>
                <a:ea typeface="Nunito Light"/>
                <a:cs typeface="Nunito Light"/>
                <a:sym typeface="Nunito Light"/>
              </a:rPr>
              <a:t>Here you have results for all </a:t>
            </a:r>
            <a:r>
              <a:rPr lang="en-US" sz="1800" b="1" dirty="0">
                <a:solidFill>
                  <a:srgbClr val="434343"/>
                </a:solidFill>
                <a:latin typeface="Nunito Light"/>
                <a:ea typeface="Nunito Light"/>
                <a:cs typeface="Nunito Light"/>
                <a:sym typeface="Nunito Light"/>
              </a:rPr>
              <a:t>1 048 253 </a:t>
            </a:r>
            <a:r>
              <a:rPr lang="en-US" sz="1800" dirty="0">
                <a:solidFill>
                  <a:srgbClr val="434343"/>
                </a:solidFill>
                <a:latin typeface="Nunito Light"/>
                <a:ea typeface="Nunito Light"/>
                <a:cs typeface="Nunito Light"/>
                <a:sym typeface="Nunito Light"/>
              </a:rPr>
              <a:t>trips present in our dataset. In the next slide you have clean elaborated data. Everything is unrealistic so we need to clean up our data.</a:t>
            </a: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graphicFrame>
        <p:nvGraphicFramePr>
          <p:cNvPr id="5" name="Table 4">
            <a:extLst>
              <a:ext uri="{FF2B5EF4-FFF2-40B4-BE49-F238E27FC236}">
                <a16:creationId xmlns:a16="http://schemas.microsoft.com/office/drawing/2014/main" id="{AB4024A0-0D75-4980-BC49-3381660309FB}"/>
              </a:ext>
            </a:extLst>
          </p:cNvPr>
          <p:cNvGraphicFramePr>
            <a:graphicFrameLocks noGrp="1"/>
          </p:cNvGraphicFramePr>
          <p:nvPr>
            <p:extLst>
              <p:ext uri="{D42A27DB-BD31-4B8C-83A1-F6EECF244321}">
                <p14:modId xmlns:p14="http://schemas.microsoft.com/office/powerpoint/2010/main" val="3711275293"/>
              </p:ext>
            </p:extLst>
          </p:nvPr>
        </p:nvGraphicFramePr>
        <p:xfrm>
          <a:off x="1683900" y="2479008"/>
          <a:ext cx="5676900" cy="1670050"/>
        </p:xfrm>
        <a:graphic>
          <a:graphicData uri="http://schemas.openxmlformats.org/drawingml/2006/table">
            <a:tbl>
              <a:tblPr/>
              <a:tblGrid>
                <a:gridCol w="1206500">
                  <a:extLst>
                    <a:ext uri="{9D8B030D-6E8A-4147-A177-3AD203B41FA5}">
                      <a16:colId xmlns:a16="http://schemas.microsoft.com/office/drawing/2014/main" val="2720986083"/>
                    </a:ext>
                  </a:extLst>
                </a:gridCol>
                <a:gridCol w="1092200">
                  <a:extLst>
                    <a:ext uri="{9D8B030D-6E8A-4147-A177-3AD203B41FA5}">
                      <a16:colId xmlns:a16="http://schemas.microsoft.com/office/drawing/2014/main" val="2515607400"/>
                    </a:ext>
                  </a:extLst>
                </a:gridCol>
                <a:gridCol w="939800">
                  <a:extLst>
                    <a:ext uri="{9D8B030D-6E8A-4147-A177-3AD203B41FA5}">
                      <a16:colId xmlns:a16="http://schemas.microsoft.com/office/drawing/2014/main" val="3720280839"/>
                    </a:ext>
                  </a:extLst>
                </a:gridCol>
                <a:gridCol w="1638300">
                  <a:extLst>
                    <a:ext uri="{9D8B030D-6E8A-4147-A177-3AD203B41FA5}">
                      <a16:colId xmlns:a16="http://schemas.microsoft.com/office/drawing/2014/main" val="2021152158"/>
                    </a:ext>
                  </a:extLst>
                </a:gridCol>
                <a:gridCol w="800100">
                  <a:extLst>
                    <a:ext uri="{9D8B030D-6E8A-4147-A177-3AD203B41FA5}">
                      <a16:colId xmlns:a16="http://schemas.microsoft.com/office/drawing/2014/main" val="1482620883"/>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Original Duration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Distance in km</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Duration to Distance Ratio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Price in USD</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1013287"/>
                  </a:ext>
                </a:extLst>
              </a:tr>
              <a:tr h="184150">
                <a:tc>
                  <a:txBody>
                    <a:bodyPr/>
                    <a:lstStyle/>
                    <a:p>
                      <a:pPr algn="r" fontAlgn="b"/>
                      <a:r>
                        <a:rPr lang="en-US" sz="1100" b="0" i="0" u="none" strike="noStrike">
                          <a:solidFill>
                            <a:srgbClr val="000000"/>
                          </a:solidFill>
                          <a:effectLst/>
                          <a:latin typeface="Calibri" panose="020F0502020204030204" pitchFamily="34" charset="0"/>
                        </a:rPr>
                        <a:t>Count</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1048253</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1048253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1048253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1048253</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363640"/>
                  </a:ext>
                </a:extLst>
              </a:tr>
              <a:tr h="184150">
                <a:tc>
                  <a:txBody>
                    <a:bodyPr/>
                    <a:lstStyle/>
                    <a:p>
                      <a:pPr algn="r" fontAlgn="b"/>
                      <a:r>
                        <a:rPr lang="en-US" sz="1100" b="0" i="0" u="none" strike="noStrike">
                          <a:solidFill>
                            <a:srgbClr val="000000"/>
                          </a:solidFill>
                          <a:effectLst/>
                          <a:latin typeface="Calibri" panose="020F0502020204030204" pitchFamily="34" charset="0"/>
                        </a:rPr>
                        <a:t>Mean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962.31</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inf</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059080"/>
                  </a:ext>
                </a:extLst>
              </a:tr>
              <a:tr h="184150">
                <a:tc>
                  <a:txBody>
                    <a:bodyPr/>
                    <a:lstStyle/>
                    <a:p>
                      <a:pPr algn="r" fontAlgn="b"/>
                      <a:r>
                        <a:rPr lang="en-US" sz="1100" b="0" i="0" u="none" strike="noStrike">
                          <a:solidFill>
                            <a:srgbClr val="000000"/>
                          </a:solidFill>
                          <a:effectLst/>
                          <a:latin typeface="Calibri" panose="020F0502020204030204" pitchFamily="34" charset="0"/>
                        </a:rPr>
                        <a:t>Standard Deviation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5853.84</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102.62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2435399"/>
                  </a:ext>
                </a:extLst>
              </a:tr>
              <a:tr h="184150">
                <a:tc>
                  <a:txBody>
                    <a:bodyPr/>
                    <a:lstStyle/>
                    <a:p>
                      <a:pPr algn="r" fontAlgn="b"/>
                      <a:r>
                        <a:rPr lang="en-US" sz="1100" b="0" i="0" u="none" strike="noStrike">
                          <a:solidFill>
                            <a:srgbClr val="000000"/>
                          </a:solidFill>
                          <a:effectLst/>
                          <a:latin typeface="Calibri" panose="020F0502020204030204" pitchFamily="34" charset="0"/>
                        </a:rPr>
                        <a:t>Minimun</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0.52</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559101"/>
                  </a:ext>
                </a:extLst>
              </a:tr>
              <a:tr h="184150">
                <a:tc>
                  <a:txBody>
                    <a:bodyPr/>
                    <a:lstStyle/>
                    <a:p>
                      <a:pPr algn="r" fontAlgn="b"/>
                      <a:r>
                        <a:rPr lang="en-US" sz="1100" b="0" i="0" u="none" strike="noStrike">
                          <a:solidFill>
                            <a:srgbClr val="000000"/>
                          </a:solidFill>
                          <a:effectLst/>
                          <a:latin typeface="Calibri" panose="020F0502020204030204" pitchFamily="34" charset="0"/>
                        </a:rPr>
                        <a:t>25%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397.00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30.81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201.62</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9234810"/>
                  </a:ext>
                </a:extLst>
              </a:tr>
              <a:tr h="184150">
                <a:tc>
                  <a:txBody>
                    <a:bodyPr/>
                    <a:lstStyle/>
                    <a:p>
                      <a:pPr algn="r" fontAlgn="b"/>
                      <a:r>
                        <a:rPr lang="en-US" sz="1100" b="0" i="0" u="none" strike="noStrike">
                          <a:solidFill>
                            <a:srgbClr val="000000"/>
                          </a:solidFill>
                          <a:effectLst/>
                          <a:latin typeface="Calibri" panose="020F0502020204030204" pitchFamily="34" charset="0"/>
                        </a:rPr>
                        <a:t>50%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662.00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281.38</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263586"/>
                  </a:ext>
                </a:extLst>
              </a:tr>
              <a:tr h="184150">
                <a:tc>
                  <a:txBody>
                    <a:bodyPr/>
                    <a:lstStyle/>
                    <a:p>
                      <a:pPr algn="r" fontAlgn="b"/>
                      <a:r>
                        <a:rPr lang="en-US" sz="1100" b="0" i="0" u="none" strike="noStrike">
                          <a:solidFill>
                            <a:srgbClr val="000000"/>
                          </a:solidFill>
                          <a:effectLst/>
                          <a:latin typeface="Calibri" panose="020F0502020204030204" pitchFamily="34" charset="0"/>
                        </a:rPr>
                        <a:t>75%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1075.00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96.93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394.36</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7961235"/>
                  </a:ext>
                </a:extLst>
              </a:tr>
              <a:tr h="190500">
                <a:tc>
                  <a:txBody>
                    <a:bodyPr/>
                    <a:lstStyle/>
                    <a:p>
                      <a:pPr algn="r" fontAlgn="b"/>
                      <a:r>
                        <a:rPr lang="en-US" sz="1100" b="0" i="0" u="none" strike="noStrike">
                          <a:solidFill>
                            <a:srgbClr val="000000"/>
                          </a:solidFill>
                          <a:effectLst/>
                          <a:latin typeface="Calibri" panose="020F0502020204030204" pitchFamily="34" charset="0"/>
                        </a:rPr>
                        <a:t>Maximum</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3526282.00</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578.84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14471.07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inf</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482332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1"/>
        <p:cNvGrpSpPr/>
        <p:nvPr/>
      </p:nvGrpSpPr>
      <p:grpSpPr>
        <a:xfrm>
          <a:off x="0" y="0"/>
          <a:ext cx="0" cy="0"/>
          <a:chOff x="0" y="0"/>
          <a:chExt cx="0" cy="0"/>
        </a:xfrm>
      </p:grpSpPr>
      <p:sp>
        <p:nvSpPr>
          <p:cNvPr id="132" name="Google Shape;132;p2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lvl="0"/>
            <a:r>
              <a:rPr lang="en-US" sz="1800" dirty="0">
                <a:solidFill>
                  <a:srgbClr val="434343"/>
                </a:solidFill>
                <a:latin typeface="Nunito Light"/>
                <a:ea typeface="Nunito Light"/>
                <a:cs typeface="Nunito Light"/>
                <a:sym typeface="Nunito Light"/>
              </a:rPr>
              <a:t>Here you have results for </a:t>
            </a:r>
            <a:r>
              <a:rPr lang="en-US" sz="1800" b="1" dirty="0">
                <a:solidFill>
                  <a:srgbClr val="434343"/>
                </a:solidFill>
                <a:latin typeface="Nunito Light"/>
                <a:ea typeface="Nunito Light"/>
                <a:cs typeface="Nunito Light"/>
                <a:sym typeface="Nunito Light"/>
              </a:rPr>
              <a:t>1 041 861 remaining </a:t>
            </a:r>
            <a:r>
              <a:rPr lang="en-US" sz="1800" dirty="0">
                <a:solidFill>
                  <a:srgbClr val="434343"/>
                </a:solidFill>
                <a:latin typeface="Nunito Light"/>
                <a:ea typeface="Nunito Light"/>
                <a:cs typeface="Nunito Light"/>
                <a:sym typeface="Nunito Light"/>
              </a:rPr>
              <a:t>trips present in our dataset. In the next slide you have clean elaborated data. Everything is unrealistic so we need to clean up our data.</a:t>
            </a: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pic>
        <p:nvPicPr>
          <p:cNvPr id="2" name="Picture 1">
            <a:extLst>
              <a:ext uri="{FF2B5EF4-FFF2-40B4-BE49-F238E27FC236}">
                <a16:creationId xmlns:a16="http://schemas.microsoft.com/office/drawing/2014/main" id="{77797458-7EB3-47A9-8B90-FA719A8F0A9A}"/>
              </a:ext>
            </a:extLst>
          </p:cNvPr>
          <p:cNvPicPr>
            <a:picLocks noChangeAspect="1"/>
          </p:cNvPicPr>
          <p:nvPr/>
        </p:nvPicPr>
        <p:blipFill>
          <a:blip r:embed="rId3"/>
          <a:stretch>
            <a:fillRect/>
          </a:stretch>
        </p:blipFill>
        <p:spPr>
          <a:xfrm>
            <a:off x="504264" y="2343590"/>
            <a:ext cx="8135471" cy="1626087"/>
          </a:xfrm>
          <a:prstGeom prst="rect">
            <a:avLst/>
          </a:prstGeom>
        </p:spPr>
      </p:pic>
    </p:spTree>
    <p:extLst>
      <p:ext uri="{BB962C8B-B14F-4D97-AF65-F5344CB8AC3E}">
        <p14:creationId xmlns:p14="http://schemas.microsoft.com/office/powerpoint/2010/main" val="2029201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144" name="Google Shape;144;p30"/>
          <p:cNvSpPr txBox="1">
            <a:spLocks noGrp="1"/>
          </p:cNvSpPr>
          <p:nvPr>
            <p:ph type="ctrTitle"/>
          </p:nvPr>
        </p:nvSpPr>
        <p:spPr>
          <a:xfrm>
            <a:off x="262050" y="1070600"/>
            <a:ext cx="7532700" cy="2390150"/>
          </a:xfrm>
          <a:prstGeom prst="rect">
            <a:avLst/>
          </a:prstGeom>
        </p:spPr>
        <p:txBody>
          <a:bodyPr spcFirstLastPara="1" wrap="square" lIns="91425" tIns="91425" rIns="91425" bIns="91425" anchor="t" anchorCtr="0">
            <a:noAutofit/>
          </a:bodyPr>
          <a:lstStyle/>
          <a:p>
            <a:pPr algn="l"/>
            <a:r>
              <a:rPr lang="en-US" sz="1800" dirty="0">
                <a:solidFill>
                  <a:srgbClr val="434343"/>
                </a:solidFill>
                <a:latin typeface="Nunito Light"/>
                <a:ea typeface="Nunito Light"/>
                <a:cs typeface="Nunito Light"/>
                <a:sym typeface="Nunito Light"/>
              </a:rPr>
              <a:t>Steps we have taken to clean up our dataset:</a:t>
            </a:r>
            <a:br>
              <a:rPr lang="en-US" sz="1800" dirty="0">
                <a:solidFill>
                  <a:srgbClr val="434343"/>
                </a:solidFill>
                <a:latin typeface="Nunito Light"/>
                <a:ea typeface="Nunito Light"/>
                <a:cs typeface="Nunito Light"/>
                <a:sym typeface="Nunito Light"/>
              </a:rPr>
            </a:br>
            <a:r>
              <a:rPr lang="en-US" sz="1000" b="1" dirty="0"/>
              <a:t>Drop touristic trips, </a:t>
            </a:r>
            <a:r>
              <a:rPr lang="en-US" sz="1000" dirty="0"/>
              <a:t>We will not be taking into consideration touristic rides, so we drop these 3504 trips starting and ending at the same place.</a:t>
            </a:r>
            <a:br>
              <a:rPr lang="en-US" sz="1000" dirty="0"/>
            </a:br>
            <a:r>
              <a:rPr lang="en-US" sz="1000" b="1" dirty="0"/>
              <a:t>Drop trips more than 100 km distance and less than 100 m</a:t>
            </a:r>
            <a:br>
              <a:rPr lang="en-US" sz="1000" b="1" dirty="0"/>
            </a:br>
            <a:r>
              <a:rPr lang="en-US" sz="1000" b="1" dirty="0"/>
              <a:t>Recalculate trip duration, </a:t>
            </a:r>
            <a:r>
              <a:rPr lang="en-US" sz="1000" dirty="0"/>
              <a:t>assuming the technology we are exploring travels 4.3 km per minute let's calculate travel times assuming they travel 4 km/min</a:t>
            </a:r>
            <a:br>
              <a:rPr lang="en-US" sz="1000" b="1" dirty="0"/>
            </a:br>
            <a:r>
              <a:rPr lang="en-US" sz="1000" b="1" dirty="0"/>
              <a:t>Drop trips with duration more than 1 hour and 40 minutes. </a:t>
            </a:r>
            <a:r>
              <a:rPr lang="en-US" sz="1000" dirty="0"/>
              <a:t>It looks reasonable not to take more than 6000 seconds for trip preparation. We will consider Original durations of more than 6000 seconds (100 minutes which is 1 hour and 40 minutes) as outliers and therefore not consider this into the analysis</a:t>
            </a:r>
            <a:br>
              <a:rPr lang="en-US" sz="1000" dirty="0"/>
            </a:br>
            <a:r>
              <a:rPr lang="en-US" sz="1000" b="1" dirty="0"/>
              <a:t>Create price </a:t>
            </a:r>
            <a:r>
              <a:rPr lang="en-US" sz="1000" dirty="0"/>
              <a:t>field We will taking into consideration the most common answer from the previous analysis to start testing loops in order to lead a meaningful price both for us and competition.</a:t>
            </a:r>
            <a:br>
              <a:rPr lang="en-US" sz="1000" dirty="0"/>
            </a:br>
            <a:r>
              <a:rPr lang="en-US" sz="1000" b="1" dirty="0"/>
              <a:t>Create duration to distance ratio field</a:t>
            </a:r>
            <a:br>
              <a:rPr lang="en-US" sz="1000" dirty="0"/>
            </a:br>
            <a:br>
              <a:rPr lang="en-US" sz="1000" dirty="0"/>
            </a:br>
            <a:br>
              <a:rPr lang="en-US" sz="1000" b="1" dirty="0"/>
            </a:b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TextBox 5">
            <a:extLst>
              <a:ext uri="{FF2B5EF4-FFF2-40B4-BE49-F238E27FC236}">
                <a16:creationId xmlns:a16="http://schemas.microsoft.com/office/drawing/2014/main" id="{FE4E839A-4C74-492C-8033-43F88679A0C5}"/>
              </a:ext>
            </a:extLst>
          </p:cNvPr>
          <p:cNvSpPr txBox="1"/>
          <p:nvPr/>
        </p:nvSpPr>
        <p:spPr>
          <a:xfrm>
            <a:off x="762000" y="4005375"/>
            <a:ext cx="7733207" cy="307777"/>
          </a:xfrm>
          <a:prstGeom prst="rect">
            <a:avLst/>
          </a:prstGeom>
          <a:noFill/>
        </p:spPr>
        <p:txBody>
          <a:bodyPr wrap="none" rtlCol="0">
            <a:spAutoFit/>
          </a:bodyPr>
          <a:lstStyle/>
          <a:p>
            <a:r>
              <a:rPr lang="en-US" dirty="0"/>
              <a:t>It looks like we have approximately ten minutes for trip preparation (that is take off and landing)</a:t>
            </a:r>
          </a:p>
        </p:txBody>
      </p:sp>
      <p:pic>
        <p:nvPicPr>
          <p:cNvPr id="3" name="Picture 2">
            <a:extLst>
              <a:ext uri="{FF2B5EF4-FFF2-40B4-BE49-F238E27FC236}">
                <a16:creationId xmlns:a16="http://schemas.microsoft.com/office/drawing/2014/main" id="{ECE41A88-4204-458E-9216-4CB04FA807F1}"/>
              </a:ext>
            </a:extLst>
          </p:cNvPr>
          <p:cNvPicPr>
            <a:picLocks noChangeAspect="1"/>
          </p:cNvPicPr>
          <p:nvPr/>
        </p:nvPicPr>
        <p:blipFill>
          <a:blip r:embed="rId3"/>
          <a:stretch>
            <a:fillRect/>
          </a:stretch>
        </p:blipFill>
        <p:spPr>
          <a:xfrm>
            <a:off x="1228367" y="1202504"/>
            <a:ext cx="6800472" cy="2738492"/>
          </a:xfrm>
          <a:prstGeom prst="rect">
            <a:avLst/>
          </a:prstGeom>
        </p:spPr>
      </p:pic>
    </p:spTree>
    <p:extLst>
      <p:ext uri="{BB962C8B-B14F-4D97-AF65-F5344CB8AC3E}">
        <p14:creationId xmlns:p14="http://schemas.microsoft.com/office/powerpoint/2010/main" val="2244941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6" name="TextBox 5">
            <a:extLst>
              <a:ext uri="{FF2B5EF4-FFF2-40B4-BE49-F238E27FC236}">
                <a16:creationId xmlns:a16="http://schemas.microsoft.com/office/drawing/2014/main" id="{FE4E839A-4C74-492C-8033-43F88679A0C5}"/>
              </a:ext>
            </a:extLst>
          </p:cNvPr>
          <p:cNvSpPr txBox="1"/>
          <p:nvPr/>
        </p:nvSpPr>
        <p:spPr>
          <a:xfrm>
            <a:off x="731087" y="4442405"/>
            <a:ext cx="7582525" cy="523220"/>
          </a:xfrm>
          <a:prstGeom prst="rect">
            <a:avLst/>
          </a:prstGeom>
          <a:noFill/>
        </p:spPr>
        <p:txBody>
          <a:bodyPr wrap="none" rtlCol="0">
            <a:spAutoFit/>
          </a:bodyPr>
          <a:lstStyle/>
          <a:p>
            <a:pPr algn="ctr"/>
            <a:r>
              <a:rPr lang="en-US" dirty="0"/>
              <a:t>I suggest 25 USD per mile to be a reasonable price plus 10 USD for the hiring service.</a:t>
            </a:r>
          </a:p>
          <a:p>
            <a:pPr algn="ctr"/>
            <a:r>
              <a:rPr lang="en-US" dirty="0"/>
              <a:t> We need to develop further our technology to offer a meaningful service to handicap carriers</a:t>
            </a:r>
          </a:p>
        </p:txBody>
      </p:sp>
      <p:pic>
        <p:nvPicPr>
          <p:cNvPr id="3" name="Picture 2" descr="A screenshot of a cell phone&#10;&#10;Description automatically generated">
            <a:extLst>
              <a:ext uri="{FF2B5EF4-FFF2-40B4-BE49-F238E27FC236}">
                <a16:creationId xmlns:a16="http://schemas.microsoft.com/office/drawing/2014/main" id="{7443E39E-52BA-48A0-9D2E-2BE10AFA0159}"/>
              </a:ext>
            </a:extLst>
          </p:cNvPr>
          <p:cNvPicPr>
            <a:picLocks noChangeAspect="1"/>
          </p:cNvPicPr>
          <p:nvPr/>
        </p:nvPicPr>
        <p:blipFill>
          <a:blip r:embed="rId3"/>
          <a:stretch>
            <a:fillRect/>
          </a:stretch>
        </p:blipFill>
        <p:spPr>
          <a:xfrm>
            <a:off x="2717704" y="1155627"/>
            <a:ext cx="3708591" cy="2832246"/>
          </a:xfrm>
          <a:prstGeom prst="rect">
            <a:avLst/>
          </a:prstGeom>
        </p:spPr>
      </p:pic>
    </p:spTree>
    <p:extLst>
      <p:ext uri="{BB962C8B-B14F-4D97-AF65-F5344CB8AC3E}">
        <p14:creationId xmlns:p14="http://schemas.microsoft.com/office/powerpoint/2010/main" val="242208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753638" y="2124563"/>
            <a:ext cx="1636725" cy="894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37"/>
        <p:cNvGrpSpPr/>
        <p:nvPr/>
      </p:nvGrpSpPr>
      <p:grpSpPr>
        <a:xfrm>
          <a:off x="0" y="0"/>
          <a:ext cx="0" cy="0"/>
          <a:chOff x="0" y="0"/>
          <a:chExt cx="0" cy="0"/>
        </a:xfrm>
      </p:grpSpPr>
      <p:sp>
        <p:nvSpPr>
          <p:cNvPr id="138" name="Google Shape;138;p29"/>
          <p:cNvSpPr txBox="1">
            <a:spLocks noGrp="1"/>
          </p:cNvSpPr>
          <p:nvPr>
            <p:ph type="ctrTitle"/>
          </p:nvPr>
        </p:nvSpPr>
        <p:spPr>
          <a:xfrm>
            <a:off x="329025" y="1508850"/>
            <a:ext cx="7532700" cy="21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Flying cars may have to have to be a lower weight for efficiency &amp; take-off. Or you may just decide to leverage mini-copters for your initial MVP.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histogram that visualizes the number of total rides grouped by passenger counts to analyze the potential market volume of low passenger pickups (1-2 passengers).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319150" y="573450"/>
            <a:ext cx="7532700" cy="39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FFFFFF"/>
                </a:solidFill>
                <a:latin typeface="Nunito Light"/>
                <a:ea typeface="Nunito Light"/>
                <a:cs typeface="Nunito Light"/>
                <a:sym typeface="Nunito Light"/>
              </a:rPr>
              <a:t>For the initial MVP launch (&amp; most likely GA), we have a finite amount of monetary resources to build Flyber pick-up / drop-off nodes. We’ll need to be strategic on where we’ll place them: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pick-ups?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experience a relatively higher density of drop-offs?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pick-up?</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Which neighborhoods/zip codes tends to have the highest duration-to-distance ratios, based on drop-off?</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For any of the neighborhoods identified, are there any potential areas within the neighborhood that are optimal for flying taxi pick-up / drop-off? What makes them suitable?</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55" name="Google Shape;155;p32"/>
          <p:cNvSpPr txBox="1">
            <a:spLocks noGrp="1"/>
          </p:cNvSpPr>
          <p:nvPr>
            <p:ph type="ctrTitle"/>
          </p:nvPr>
        </p:nvSpPr>
        <p:spPr>
          <a:xfrm>
            <a:off x="329050" y="815075"/>
            <a:ext cx="7532700" cy="4328425"/>
          </a:xfrm>
          <a:prstGeom prst="rect">
            <a:avLst/>
          </a:prstGeom>
        </p:spPr>
        <p:txBody>
          <a:bodyPr spcFirstLastPara="1" wrap="square" lIns="91425" tIns="91425" rIns="91425" bIns="91425" anchor="t" anchorCtr="0">
            <a:noAutofit/>
          </a:bodyPr>
          <a:lstStyle/>
          <a:p>
            <a:pPr lvl="0" algn="l"/>
            <a:r>
              <a:rPr lang="en" sz="1800" dirty="0">
                <a:solidFill>
                  <a:srgbClr val="FFFFFF"/>
                </a:solidFill>
                <a:latin typeface="Nunito Light"/>
                <a:ea typeface="Nunito Light"/>
                <a:cs typeface="Nunito Light"/>
                <a:sym typeface="Nunito Light"/>
              </a:rPr>
              <a:t>(Fill out your answer here)</a:t>
            </a:r>
            <a:br>
              <a:rPr lang="en" sz="1800" dirty="0">
                <a:solidFill>
                  <a:srgbClr val="FFFFFF"/>
                </a:solidFill>
                <a:latin typeface="Nunito Light"/>
                <a:ea typeface="Nunito Light"/>
                <a:cs typeface="Nunito Light"/>
                <a:sym typeface="Nunito Light"/>
              </a:rPr>
            </a:br>
            <a:br>
              <a:rPr lang="en" sz="1800" dirty="0">
                <a:solidFill>
                  <a:srgbClr val="FFFFFF"/>
                </a:solidFill>
                <a:latin typeface="Nunito Light"/>
                <a:ea typeface="Nunito Light"/>
                <a:cs typeface="Nunito Light"/>
                <a:sym typeface="Nunito Light"/>
              </a:rPr>
            </a:br>
            <a:r>
              <a:rPr lang="en" sz="1800" dirty="0">
                <a:solidFill>
                  <a:srgbClr val="FFFFFF"/>
                </a:solidFill>
                <a:latin typeface="Nunito Light"/>
                <a:ea typeface="Nunito Light"/>
                <a:cs typeface="Nunito Light"/>
                <a:sym typeface="Nunito Light"/>
              </a:rPr>
              <a:t>It looks like </a:t>
            </a:r>
            <a:r>
              <a:rPr lang="en-US" sz="1800" dirty="0">
                <a:solidFill>
                  <a:srgbClr val="FFFFFF"/>
                </a:solidFill>
                <a:latin typeface="Nunito Light"/>
                <a:ea typeface="Nunito Light"/>
                <a:cs typeface="Nunito Light"/>
                <a:sym typeface="Nunito Light"/>
              </a:rPr>
              <a:t>Manhattan is the most “on demand” borough with Pickup zip codes in most need: 10171, 10001, 10021 and Dropoff zip codes in most need 10199, 10131. Other Pick up and Dropoff zip codes in need are 11371, 11430.</a:t>
            </a: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Buildings roof tops must be somehow transformed in order to comfortably become pick up and drop off points. </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sp>
        <p:nvSpPr>
          <p:cNvPr id="160" name="Google Shape;160;p33"/>
          <p:cNvSpPr txBox="1">
            <a:spLocks noGrp="1"/>
          </p:cNvSpPr>
          <p:nvPr>
            <p:ph type="ctrTitle"/>
          </p:nvPr>
        </p:nvSpPr>
        <p:spPr>
          <a:xfrm>
            <a:off x="339025" y="911050"/>
            <a:ext cx="7532700" cy="32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It may not make operational sense to have the service running 24/7, for now.</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times throughout the day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What days throughout the week experience relatively higher volumes of ride pick-ups?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Pinpoint any periods throughout the year that experience trend fluctuation or seasonality around ride pick-up volumes. This will help us in our post-launch analyses to determine if any spikes or dips were influenced by seasonality or through actual feature adoption/regression.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BC5253C-6DAC-4DA8-A87A-2B05CE5F00F8}"/>
              </a:ext>
            </a:extLst>
          </p:cNvPr>
          <p:cNvPicPr>
            <a:picLocks noChangeAspect="1"/>
          </p:cNvPicPr>
          <p:nvPr/>
        </p:nvPicPr>
        <p:blipFill>
          <a:blip r:embed="rId3"/>
          <a:stretch>
            <a:fillRect/>
          </a:stretch>
        </p:blipFill>
        <p:spPr>
          <a:xfrm>
            <a:off x="4730534" y="1331912"/>
            <a:ext cx="3291840" cy="22429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90C7DFD-A323-4D94-8D9B-3BF269EA54A2}"/>
              </a:ext>
            </a:extLst>
          </p:cNvPr>
          <p:cNvPicPr>
            <a:picLocks noChangeAspect="1"/>
          </p:cNvPicPr>
          <p:nvPr/>
        </p:nvPicPr>
        <p:blipFill>
          <a:blip r:embed="rId4"/>
          <a:stretch>
            <a:fillRect/>
          </a:stretch>
        </p:blipFill>
        <p:spPr>
          <a:xfrm>
            <a:off x="774230" y="1331911"/>
            <a:ext cx="3291840" cy="2242969"/>
          </a:xfrm>
          <a:prstGeom prst="rect">
            <a:avLst/>
          </a:prstGeom>
        </p:spPr>
      </p:pic>
    </p:spTree>
    <p:extLst>
      <p:ext uri="{BB962C8B-B14F-4D97-AF65-F5344CB8AC3E}">
        <p14:creationId xmlns:p14="http://schemas.microsoft.com/office/powerpoint/2010/main" val="176662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70A49DB-9AC0-4244-8C65-9394E6EFF715}"/>
              </a:ext>
            </a:extLst>
          </p:cNvPr>
          <p:cNvPicPr>
            <a:picLocks noChangeAspect="1"/>
          </p:cNvPicPr>
          <p:nvPr/>
        </p:nvPicPr>
        <p:blipFill>
          <a:blip r:embed="rId3"/>
          <a:stretch>
            <a:fillRect/>
          </a:stretch>
        </p:blipFill>
        <p:spPr>
          <a:xfrm>
            <a:off x="561948" y="1451610"/>
            <a:ext cx="3287893" cy="224028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EC30F03-01C6-495B-88E0-EDF3404FB1A5}"/>
              </a:ext>
            </a:extLst>
          </p:cNvPr>
          <p:cNvPicPr>
            <a:picLocks noChangeAspect="1"/>
          </p:cNvPicPr>
          <p:nvPr/>
        </p:nvPicPr>
        <p:blipFill>
          <a:blip r:embed="rId4"/>
          <a:stretch>
            <a:fillRect/>
          </a:stretch>
        </p:blipFill>
        <p:spPr>
          <a:xfrm>
            <a:off x="5294161" y="1451610"/>
            <a:ext cx="3287893" cy="2240280"/>
          </a:xfrm>
          <a:prstGeom prst="rect">
            <a:avLst/>
          </a:prstGeom>
        </p:spPr>
      </p:pic>
    </p:spTree>
    <p:extLst>
      <p:ext uri="{BB962C8B-B14F-4D97-AF65-F5344CB8AC3E}">
        <p14:creationId xmlns:p14="http://schemas.microsoft.com/office/powerpoint/2010/main" val="1179494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D7698DD-271E-46F2-8371-C54E8E765D19}"/>
              </a:ext>
            </a:extLst>
          </p:cNvPr>
          <p:cNvPicPr>
            <a:picLocks noChangeAspect="1"/>
          </p:cNvPicPr>
          <p:nvPr/>
        </p:nvPicPr>
        <p:blipFill>
          <a:blip r:embed="rId3"/>
          <a:stretch>
            <a:fillRect/>
          </a:stretch>
        </p:blipFill>
        <p:spPr>
          <a:xfrm>
            <a:off x="4989714" y="1275789"/>
            <a:ext cx="3748029" cy="259192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C567921-034B-464B-A79D-7DC92E2A89A0}"/>
              </a:ext>
            </a:extLst>
          </p:cNvPr>
          <p:cNvPicPr>
            <a:picLocks noChangeAspect="1"/>
          </p:cNvPicPr>
          <p:nvPr/>
        </p:nvPicPr>
        <p:blipFill>
          <a:blip r:embed="rId4"/>
          <a:stretch>
            <a:fillRect/>
          </a:stretch>
        </p:blipFill>
        <p:spPr>
          <a:xfrm>
            <a:off x="406257" y="1275789"/>
            <a:ext cx="3748029" cy="2591921"/>
          </a:xfrm>
          <a:prstGeom prst="rect">
            <a:avLst/>
          </a:prstGeom>
        </p:spPr>
      </p:pic>
    </p:spTree>
    <p:extLst>
      <p:ext uri="{BB962C8B-B14F-4D97-AF65-F5344CB8AC3E}">
        <p14:creationId xmlns:p14="http://schemas.microsoft.com/office/powerpoint/2010/main" val="321467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59"/>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857A4CB-6AFF-43AB-9C68-DD529475FAC8}"/>
              </a:ext>
            </a:extLst>
          </p:cNvPr>
          <p:cNvPicPr>
            <a:picLocks noChangeAspect="1"/>
          </p:cNvPicPr>
          <p:nvPr/>
        </p:nvPicPr>
        <p:blipFill>
          <a:blip r:embed="rId3"/>
          <a:stretch>
            <a:fillRect/>
          </a:stretch>
        </p:blipFill>
        <p:spPr>
          <a:xfrm>
            <a:off x="1980609" y="806047"/>
            <a:ext cx="5182781" cy="3531405"/>
          </a:xfrm>
          <a:prstGeom prst="rect">
            <a:avLst/>
          </a:prstGeom>
        </p:spPr>
      </p:pic>
    </p:spTree>
    <p:extLst>
      <p:ext uri="{BB962C8B-B14F-4D97-AF65-F5344CB8AC3E}">
        <p14:creationId xmlns:p14="http://schemas.microsoft.com/office/powerpoint/2010/main" val="2396893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66" name="Google Shape;166;p34"/>
          <p:cNvSpPr txBox="1">
            <a:spLocks noGrp="1"/>
          </p:cNvSpPr>
          <p:nvPr>
            <p:ph type="ctrTitle"/>
          </p:nvPr>
        </p:nvSpPr>
        <p:spPr>
          <a:xfrm>
            <a:off x="329050" y="1788150"/>
            <a:ext cx="7532700" cy="26964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(Fill out your answer here)</a:t>
            </a:r>
            <a:br>
              <a:rPr lang="en" sz="1800" dirty="0">
                <a:solidFill>
                  <a:srgbClr val="FFFFFF"/>
                </a:solidFill>
                <a:latin typeface="Nunito Light"/>
                <a:ea typeface="Nunito Light"/>
                <a:cs typeface="Nunito Light"/>
                <a:sym typeface="Nunito Light"/>
              </a:rPr>
            </a:br>
            <a:r>
              <a:rPr lang="en" sz="1800" dirty="0">
                <a:solidFill>
                  <a:srgbClr val="FFFFFF"/>
                </a:solidFill>
                <a:latin typeface="Nunito Light"/>
                <a:ea typeface="Nunito Light"/>
                <a:cs typeface="Nunito Light"/>
                <a:sym typeface="Nunito Light"/>
              </a:rPr>
              <a:t>During rush hour </a:t>
            </a:r>
            <a:r>
              <a:rPr lang="en-US" sz="1800" dirty="0">
                <a:solidFill>
                  <a:srgbClr val="FFFFFF"/>
                </a:solidFill>
                <a:latin typeface="Nunito Light"/>
                <a:ea typeface="Nunito Light"/>
                <a:cs typeface="Nunito Light"/>
                <a:sym typeface="Nunito Light"/>
              </a:rPr>
              <a:t>17:00 – 20:00 PM are the most crowded moments of the day, weekdays seem to be more crowded with respect to Sunday. As for the month distribution a slightly higher demand in March is shown.  Least crowded moments are from 3:00 to 5:00 am.</a:t>
            </a: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Most trips are performed by one passenger.</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282625" y="913750"/>
            <a:ext cx="7532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You and the user research team ran a quantitative survey on existing taxi and/or rideshare users in New York City to determine sentiment around potentially using a flying taxi service.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Dive into the survey results dataset in order to extract insights from explicit feedback.</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Upload </a:t>
            </a:r>
            <a:r>
              <a:rPr lang="en" sz="1800" u="sng">
                <a:solidFill>
                  <a:srgbClr val="0000FF"/>
                </a:solidFill>
                <a:latin typeface="Nunito Light"/>
                <a:ea typeface="Nunito Light"/>
                <a:cs typeface="Nunito Light"/>
                <a:sym typeface="Nunito Light"/>
                <a:hlinkClick r:id="rId3"/>
              </a:rPr>
              <a:t>this dataset</a:t>
            </a:r>
            <a:r>
              <a:rPr lang="en" sz="1800">
                <a:solidFill>
                  <a:schemeClr val="lt1"/>
                </a:solidFill>
                <a:latin typeface="Nunito Light"/>
                <a:ea typeface="Nunito Light"/>
                <a:cs typeface="Nunito Light"/>
                <a:sym typeface="Nunito Light"/>
              </a:rPr>
              <a:t> into Tableau Online or a SQL database (the classroom contains a workspace with the data for you as well).</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6E0CE038-1892-4F34-83BA-70394FE530F0}"/>
              </a:ext>
            </a:extLst>
          </p:cNvPr>
          <p:cNvSpPr>
            <a:spLocks noGrp="1"/>
          </p:cNvSpPr>
          <p:nvPr>
            <p:ph type="title"/>
          </p:nvPr>
        </p:nvSpPr>
        <p:spPr/>
        <p:txBody>
          <a:bodyPr/>
          <a:lstStyle/>
          <a:p>
            <a:r>
              <a:rPr lang="en-US" dirty="0"/>
              <a:t>The Future in New York City</a:t>
            </a:r>
          </a:p>
        </p:txBody>
      </p:sp>
      <p:sp>
        <p:nvSpPr>
          <p:cNvPr id="4" name="Subtitle 3">
            <a:extLst>
              <a:ext uri="{FF2B5EF4-FFF2-40B4-BE49-F238E27FC236}">
                <a16:creationId xmlns:a16="http://schemas.microsoft.com/office/drawing/2014/main" id="{25AE7DA5-BDB6-4C60-AE8C-36167C42DCB3}"/>
              </a:ext>
            </a:extLst>
          </p:cNvPr>
          <p:cNvSpPr>
            <a:spLocks noGrp="1"/>
          </p:cNvSpPr>
          <p:nvPr>
            <p:ph type="body" idx="1"/>
          </p:nvPr>
        </p:nvSpPr>
        <p:spPr>
          <a:xfrm>
            <a:off x="311700" y="937322"/>
            <a:ext cx="8301141" cy="430346"/>
          </a:xfrm>
        </p:spPr>
        <p:txBody>
          <a:bodyPr/>
          <a:lstStyle/>
          <a:p>
            <a:pPr marL="114300" indent="0">
              <a:buNone/>
            </a:pPr>
            <a:r>
              <a:rPr lang="en-US" dirty="0"/>
              <a:t>Picture yourself on a boat looking at Manhattan Finance District in 2030. </a:t>
            </a:r>
          </a:p>
        </p:txBody>
      </p:sp>
      <p:pic>
        <p:nvPicPr>
          <p:cNvPr id="7" name="Picture 6" descr="A body of water with a city in the background&#10;&#10;Description automatically generated">
            <a:extLst>
              <a:ext uri="{FF2B5EF4-FFF2-40B4-BE49-F238E27FC236}">
                <a16:creationId xmlns:a16="http://schemas.microsoft.com/office/drawing/2014/main" id="{30589279-5506-4302-9749-B5F3654B138E}"/>
              </a:ext>
            </a:extLst>
          </p:cNvPr>
          <p:cNvPicPr>
            <a:picLocks noChangeAspect="1"/>
          </p:cNvPicPr>
          <p:nvPr/>
        </p:nvPicPr>
        <p:blipFill>
          <a:blip r:embed="rId3"/>
          <a:stretch>
            <a:fillRect/>
          </a:stretch>
        </p:blipFill>
        <p:spPr>
          <a:xfrm>
            <a:off x="531159" y="1367668"/>
            <a:ext cx="4679428" cy="2289932"/>
          </a:xfrm>
          <a:prstGeom prst="rect">
            <a:avLst/>
          </a:prstGeom>
        </p:spPr>
      </p:pic>
      <p:sp>
        <p:nvSpPr>
          <p:cNvPr id="9" name="TextBox 8">
            <a:extLst>
              <a:ext uri="{FF2B5EF4-FFF2-40B4-BE49-F238E27FC236}">
                <a16:creationId xmlns:a16="http://schemas.microsoft.com/office/drawing/2014/main" id="{5928F565-E9C9-405B-A95D-2D0C3FE49A7F}"/>
              </a:ext>
            </a:extLst>
          </p:cNvPr>
          <p:cNvSpPr txBox="1"/>
          <p:nvPr/>
        </p:nvSpPr>
        <p:spPr>
          <a:xfrm>
            <a:off x="5425888" y="1418665"/>
            <a:ext cx="3294530" cy="2246769"/>
          </a:xfrm>
          <a:prstGeom prst="rect">
            <a:avLst/>
          </a:prstGeom>
          <a:noFill/>
        </p:spPr>
        <p:txBody>
          <a:bodyPr wrap="square" rtlCol="0">
            <a:spAutoFit/>
          </a:bodyPr>
          <a:lstStyle/>
          <a:p>
            <a:r>
              <a:rPr lang="en-US" dirty="0"/>
              <a:t>Focus on:</a:t>
            </a:r>
          </a:p>
          <a:p>
            <a:pPr marL="342900" indent="-342900">
              <a:buFont typeface="+mj-lt"/>
              <a:buAutoNum type="arabicPeriod"/>
            </a:pPr>
            <a:r>
              <a:rPr lang="en-US" dirty="0"/>
              <a:t>The coastal road surrounding the district</a:t>
            </a:r>
          </a:p>
          <a:p>
            <a:pPr marL="342900" indent="-342900">
              <a:buFont typeface="+mj-lt"/>
              <a:buAutoNum type="arabicPeriod"/>
            </a:pPr>
            <a:r>
              <a:rPr lang="en-US" dirty="0"/>
              <a:t>The bridges connecting the district to mainland – remember Manhattan is an island</a:t>
            </a:r>
          </a:p>
          <a:p>
            <a:pPr marL="342900" indent="-342900">
              <a:buFont typeface="+mj-lt"/>
              <a:buAutoNum type="arabicPeriod"/>
            </a:pPr>
            <a:r>
              <a:rPr lang="en-US" dirty="0"/>
              <a:t>Population density </a:t>
            </a:r>
          </a:p>
          <a:p>
            <a:pPr marL="342900" indent="-342900">
              <a:buFont typeface="+mj-lt"/>
              <a:buAutoNum type="arabicPeriod"/>
            </a:pPr>
            <a:r>
              <a:rPr lang="en-US" dirty="0"/>
              <a:t>Financial importance of the Financial District, for the United states and the world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75"/>
        <p:cNvGrpSpPr/>
        <p:nvPr/>
      </p:nvGrpSpPr>
      <p:grpSpPr>
        <a:xfrm>
          <a:off x="0" y="0"/>
          <a:ext cx="0" cy="0"/>
          <a:chOff x="0" y="0"/>
          <a:chExt cx="0" cy="0"/>
        </a:xfrm>
      </p:grpSpPr>
      <p:sp>
        <p:nvSpPr>
          <p:cNvPr id="176" name="Google Shape;176;p36"/>
          <p:cNvSpPr txBox="1">
            <a:spLocks noGrp="1"/>
          </p:cNvSpPr>
          <p:nvPr>
            <p:ph type="ctrTitle"/>
          </p:nvPr>
        </p:nvSpPr>
        <p:spPr>
          <a:xfrm>
            <a:off x="329850" y="849900"/>
            <a:ext cx="7532700" cy="34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Ensure the fields are parsed correctly, field headers are included in the first row of the CSV.</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Question schema:</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Q1 - What is your email?</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Q2 - What gender do you identify as?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Q3 - What is your age?</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Q4 - What is your annual income? (income bands)</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Q5 - What neighborhood do you reside in?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Q6 - Do you currently use taxis?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Q7 - Do you currently use ridesharing services?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Q8 - Would you use a flying taxi service, if such a concept existed? (Y/N)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Q9 - If yes to Q8, how much would you be willing to pay per mile for such a service? (USD)</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200">
                <a:solidFill>
                  <a:schemeClr val="lt1"/>
                </a:solidFill>
                <a:latin typeface="Nunito Light"/>
                <a:ea typeface="Nunito Light"/>
                <a:cs typeface="Nunito Light"/>
                <a:sym typeface="Nunito Light"/>
              </a:rPr>
              <a:t>Q10 - If no to Q8, what is the reason?</a:t>
            </a:r>
            <a:endParaRPr sz="12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5532C44E-1A7A-47B2-9701-7C2EA237D19E}"/>
              </a:ext>
            </a:extLst>
          </p:cNvPr>
          <p:cNvPicPr>
            <a:picLocks noChangeAspect="1"/>
          </p:cNvPicPr>
          <p:nvPr/>
        </p:nvPicPr>
        <p:blipFill>
          <a:blip r:embed="rId3"/>
          <a:stretch>
            <a:fillRect/>
          </a:stretch>
        </p:blipFill>
        <p:spPr>
          <a:xfrm>
            <a:off x="2844406" y="914022"/>
            <a:ext cx="3455187" cy="3315455"/>
          </a:xfrm>
          <a:prstGeom prst="rect">
            <a:avLst/>
          </a:prstGeom>
        </p:spPr>
      </p:pic>
    </p:spTree>
    <p:extLst>
      <p:ext uri="{BB962C8B-B14F-4D97-AF65-F5344CB8AC3E}">
        <p14:creationId xmlns:p14="http://schemas.microsoft.com/office/powerpoint/2010/main" val="3734244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9736BB7-BAA6-4548-B255-7B3FB50549C6}"/>
              </a:ext>
            </a:extLst>
          </p:cNvPr>
          <p:cNvPicPr>
            <a:picLocks noChangeAspect="1"/>
          </p:cNvPicPr>
          <p:nvPr/>
        </p:nvPicPr>
        <p:blipFill>
          <a:blip r:embed="rId3"/>
          <a:stretch>
            <a:fillRect/>
          </a:stretch>
        </p:blipFill>
        <p:spPr>
          <a:xfrm>
            <a:off x="2145747" y="806047"/>
            <a:ext cx="4852506" cy="3531405"/>
          </a:xfrm>
          <a:prstGeom prst="rect">
            <a:avLst/>
          </a:prstGeom>
        </p:spPr>
      </p:pic>
    </p:spTree>
    <p:extLst>
      <p:ext uri="{BB962C8B-B14F-4D97-AF65-F5344CB8AC3E}">
        <p14:creationId xmlns:p14="http://schemas.microsoft.com/office/powerpoint/2010/main" val="1980346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F03DBA44-3C91-489C-BFA6-8E1F2A8FFF76}"/>
              </a:ext>
            </a:extLst>
          </p:cNvPr>
          <p:cNvPicPr>
            <a:picLocks noChangeAspect="1"/>
          </p:cNvPicPr>
          <p:nvPr/>
        </p:nvPicPr>
        <p:blipFill>
          <a:blip r:embed="rId3"/>
          <a:stretch>
            <a:fillRect/>
          </a:stretch>
        </p:blipFill>
        <p:spPr>
          <a:xfrm>
            <a:off x="2101287" y="501178"/>
            <a:ext cx="4941426" cy="4141143"/>
          </a:xfrm>
          <a:prstGeom prst="rect">
            <a:avLst/>
          </a:prstGeom>
        </p:spPr>
      </p:pic>
    </p:spTree>
    <p:extLst>
      <p:ext uri="{BB962C8B-B14F-4D97-AF65-F5344CB8AC3E}">
        <p14:creationId xmlns:p14="http://schemas.microsoft.com/office/powerpoint/2010/main" val="2707985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4F3EF7-9EF3-4557-A948-1BA6F8B5A877}"/>
              </a:ext>
            </a:extLst>
          </p:cNvPr>
          <p:cNvPicPr>
            <a:picLocks noChangeAspect="1"/>
          </p:cNvPicPr>
          <p:nvPr/>
        </p:nvPicPr>
        <p:blipFill>
          <a:blip r:embed="rId3"/>
          <a:stretch>
            <a:fillRect/>
          </a:stretch>
        </p:blipFill>
        <p:spPr>
          <a:xfrm>
            <a:off x="2145747" y="501178"/>
            <a:ext cx="4852506" cy="4141143"/>
          </a:xfrm>
          <a:prstGeom prst="rect">
            <a:avLst/>
          </a:prstGeom>
        </p:spPr>
      </p:pic>
    </p:spTree>
    <p:extLst>
      <p:ext uri="{BB962C8B-B14F-4D97-AF65-F5344CB8AC3E}">
        <p14:creationId xmlns:p14="http://schemas.microsoft.com/office/powerpoint/2010/main" val="3483589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76D4C5D-25AD-4650-B868-A085C39B15BE}"/>
              </a:ext>
            </a:extLst>
          </p:cNvPr>
          <p:cNvPicPr>
            <a:picLocks noChangeAspect="1"/>
          </p:cNvPicPr>
          <p:nvPr/>
        </p:nvPicPr>
        <p:blipFill>
          <a:blip r:embed="rId3"/>
          <a:stretch>
            <a:fillRect/>
          </a:stretch>
        </p:blipFill>
        <p:spPr>
          <a:xfrm>
            <a:off x="1296983" y="0"/>
            <a:ext cx="6550033" cy="5143500"/>
          </a:xfrm>
          <a:prstGeom prst="rect">
            <a:avLst/>
          </a:prstGeom>
        </p:spPr>
      </p:pic>
    </p:spTree>
    <p:extLst>
      <p:ext uri="{BB962C8B-B14F-4D97-AF65-F5344CB8AC3E}">
        <p14:creationId xmlns:p14="http://schemas.microsoft.com/office/powerpoint/2010/main" val="1651332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FABDF0D-BA1A-485E-B129-D6F5D2D72159}"/>
              </a:ext>
            </a:extLst>
          </p:cNvPr>
          <p:cNvPicPr>
            <a:picLocks noChangeAspect="1"/>
          </p:cNvPicPr>
          <p:nvPr/>
        </p:nvPicPr>
        <p:blipFill>
          <a:blip r:embed="rId3"/>
          <a:stretch>
            <a:fillRect/>
          </a:stretch>
        </p:blipFill>
        <p:spPr>
          <a:xfrm>
            <a:off x="3015895" y="914022"/>
            <a:ext cx="3112209" cy="3315455"/>
          </a:xfrm>
          <a:prstGeom prst="rect">
            <a:avLst/>
          </a:prstGeom>
        </p:spPr>
      </p:pic>
    </p:spTree>
    <p:extLst>
      <p:ext uri="{BB962C8B-B14F-4D97-AF65-F5344CB8AC3E}">
        <p14:creationId xmlns:p14="http://schemas.microsoft.com/office/powerpoint/2010/main" val="2578981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C0C2DDF-81B1-40ED-86F3-0CC5EAB1035F}"/>
              </a:ext>
            </a:extLst>
          </p:cNvPr>
          <p:cNvPicPr>
            <a:picLocks noChangeAspect="1"/>
          </p:cNvPicPr>
          <p:nvPr/>
        </p:nvPicPr>
        <p:blipFill>
          <a:blip r:embed="rId3"/>
          <a:stretch>
            <a:fillRect/>
          </a:stretch>
        </p:blipFill>
        <p:spPr>
          <a:xfrm>
            <a:off x="2850758" y="914022"/>
            <a:ext cx="3442484" cy="3315455"/>
          </a:xfrm>
          <a:prstGeom prst="rect">
            <a:avLst/>
          </a:prstGeom>
        </p:spPr>
      </p:pic>
    </p:spTree>
    <p:extLst>
      <p:ext uri="{BB962C8B-B14F-4D97-AF65-F5344CB8AC3E}">
        <p14:creationId xmlns:p14="http://schemas.microsoft.com/office/powerpoint/2010/main" val="3086715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C6E5447-3792-4833-A582-9920C1840AB6}"/>
              </a:ext>
            </a:extLst>
          </p:cNvPr>
          <p:cNvPicPr>
            <a:picLocks noChangeAspect="1"/>
          </p:cNvPicPr>
          <p:nvPr/>
        </p:nvPicPr>
        <p:blipFill>
          <a:blip r:embed="rId3"/>
          <a:stretch>
            <a:fillRect/>
          </a:stretch>
        </p:blipFill>
        <p:spPr>
          <a:xfrm>
            <a:off x="2107638" y="914022"/>
            <a:ext cx="4928723" cy="3315455"/>
          </a:xfrm>
          <a:prstGeom prst="rect">
            <a:avLst/>
          </a:prstGeom>
        </p:spPr>
      </p:pic>
    </p:spTree>
    <p:extLst>
      <p:ext uri="{BB962C8B-B14F-4D97-AF65-F5344CB8AC3E}">
        <p14:creationId xmlns:p14="http://schemas.microsoft.com/office/powerpoint/2010/main" val="1897255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0ACFF050-62D5-4BE4-9589-1BDF7C65A390}"/>
              </a:ext>
            </a:extLst>
          </p:cNvPr>
          <p:cNvPicPr>
            <a:picLocks noChangeAspect="1"/>
          </p:cNvPicPr>
          <p:nvPr/>
        </p:nvPicPr>
        <p:blipFill>
          <a:blip r:embed="rId3"/>
          <a:stretch>
            <a:fillRect/>
          </a:stretch>
        </p:blipFill>
        <p:spPr>
          <a:xfrm>
            <a:off x="1440736" y="806047"/>
            <a:ext cx="6262527" cy="3531405"/>
          </a:xfrm>
          <a:prstGeom prst="rect">
            <a:avLst/>
          </a:prstGeom>
        </p:spPr>
      </p:pic>
    </p:spTree>
    <p:extLst>
      <p:ext uri="{BB962C8B-B14F-4D97-AF65-F5344CB8AC3E}">
        <p14:creationId xmlns:p14="http://schemas.microsoft.com/office/powerpoint/2010/main" val="306029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6E0CE038-1892-4F34-83BA-70394FE530F0}"/>
              </a:ext>
            </a:extLst>
          </p:cNvPr>
          <p:cNvSpPr>
            <a:spLocks noGrp="1"/>
          </p:cNvSpPr>
          <p:nvPr>
            <p:ph type="title"/>
          </p:nvPr>
        </p:nvSpPr>
        <p:spPr/>
        <p:txBody>
          <a:bodyPr/>
          <a:lstStyle/>
          <a:p>
            <a:r>
              <a:rPr lang="en-US" dirty="0"/>
              <a:t>The Future in New York City</a:t>
            </a:r>
          </a:p>
        </p:txBody>
      </p:sp>
      <p:sp>
        <p:nvSpPr>
          <p:cNvPr id="4" name="Subtitle 3">
            <a:extLst>
              <a:ext uri="{FF2B5EF4-FFF2-40B4-BE49-F238E27FC236}">
                <a16:creationId xmlns:a16="http://schemas.microsoft.com/office/drawing/2014/main" id="{25AE7DA5-BDB6-4C60-AE8C-36167C42DCB3}"/>
              </a:ext>
            </a:extLst>
          </p:cNvPr>
          <p:cNvSpPr>
            <a:spLocks noGrp="1"/>
          </p:cNvSpPr>
          <p:nvPr>
            <p:ph type="body" idx="1"/>
          </p:nvPr>
        </p:nvSpPr>
        <p:spPr>
          <a:xfrm>
            <a:off x="311700" y="937322"/>
            <a:ext cx="8301141" cy="430346"/>
          </a:xfrm>
        </p:spPr>
        <p:txBody>
          <a:bodyPr/>
          <a:lstStyle/>
          <a:p>
            <a:pPr marL="114300" indent="0">
              <a:buNone/>
            </a:pPr>
            <a:r>
              <a:rPr lang="en-US" dirty="0"/>
              <a:t>Picture yourself on a boat looking at Manhattan Finance District in 2030. </a:t>
            </a:r>
          </a:p>
        </p:txBody>
      </p:sp>
      <p:sp>
        <p:nvSpPr>
          <p:cNvPr id="9" name="TextBox 8">
            <a:extLst>
              <a:ext uri="{FF2B5EF4-FFF2-40B4-BE49-F238E27FC236}">
                <a16:creationId xmlns:a16="http://schemas.microsoft.com/office/drawing/2014/main" id="{5928F565-E9C9-405B-A95D-2D0C3FE49A7F}"/>
              </a:ext>
            </a:extLst>
          </p:cNvPr>
          <p:cNvSpPr txBox="1"/>
          <p:nvPr/>
        </p:nvSpPr>
        <p:spPr>
          <a:xfrm>
            <a:off x="5425888" y="1418665"/>
            <a:ext cx="3294530" cy="2246769"/>
          </a:xfrm>
          <a:prstGeom prst="rect">
            <a:avLst/>
          </a:prstGeom>
          <a:noFill/>
        </p:spPr>
        <p:txBody>
          <a:bodyPr wrap="square" rtlCol="0">
            <a:spAutoFit/>
          </a:bodyPr>
          <a:lstStyle/>
          <a:p>
            <a:r>
              <a:rPr lang="en-US" dirty="0"/>
              <a:t>Focus again on:</a:t>
            </a:r>
          </a:p>
          <a:p>
            <a:pPr marL="342900" indent="-342900">
              <a:buFont typeface="+mj-lt"/>
              <a:buAutoNum type="arabicPeriod"/>
            </a:pPr>
            <a:r>
              <a:rPr lang="en-US" dirty="0"/>
              <a:t>The coastal road surrounding the district</a:t>
            </a:r>
          </a:p>
          <a:p>
            <a:pPr marL="342900" indent="-342900">
              <a:buFont typeface="+mj-lt"/>
              <a:buAutoNum type="arabicPeriod"/>
            </a:pPr>
            <a:r>
              <a:rPr lang="en-US" dirty="0"/>
              <a:t>The bridges connecting the district to mainland – remember Manhattan is an island</a:t>
            </a:r>
          </a:p>
          <a:p>
            <a:pPr marL="342900" indent="-342900">
              <a:buFont typeface="+mj-lt"/>
              <a:buAutoNum type="arabicPeriod"/>
            </a:pPr>
            <a:r>
              <a:rPr lang="en-US" dirty="0"/>
              <a:t>Population density </a:t>
            </a:r>
          </a:p>
          <a:p>
            <a:pPr marL="342900" indent="-342900">
              <a:buFont typeface="+mj-lt"/>
              <a:buAutoNum type="arabicPeriod"/>
            </a:pPr>
            <a:r>
              <a:rPr lang="en-US" dirty="0"/>
              <a:t>Financial importance of the Financial District, for the United states and the world</a:t>
            </a:r>
          </a:p>
        </p:txBody>
      </p:sp>
      <p:pic>
        <p:nvPicPr>
          <p:cNvPr id="5" name="Picture 4" descr="A picture containing text, map&#10;&#10;Description automatically generated">
            <a:extLst>
              <a:ext uri="{FF2B5EF4-FFF2-40B4-BE49-F238E27FC236}">
                <a16:creationId xmlns:a16="http://schemas.microsoft.com/office/drawing/2014/main" id="{7FB92232-D8D2-4312-957A-313586FD9651}"/>
              </a:ext>
            </a:extLst>
          </p:cNvPr>
          <p:cNvPicPr>
            <a:picLocks noChangeAspect="1"/>
          </p:cNvPicPr>
          <p:nvPr/>
        </p:nvPicPr>
        <p:blipFill>
          <a:blip r:embed="rId3"/>
          <a:stretch>
            <a:fillRect/>
          </a:stretch>
        </p:blipFill>
        <p:spPr>
          <a:xfrm>
            <a:off x="531159" y="1367668"/>
            <a:ext cx="4715569" cy="3141614"/>
          </a:xfrm>
          <a:prstGeom prst="rect">
            <a:avLst/>
          </a:prstGeom>
        </p:spPr>
      </p:pic>
    </p:spTree>
    <p:extLst>
      <p:ext uri="{BB962C8B-B14F-4D97-AF65-F5344CB8AC3E}">
        <p14:creationId xmlns:p14="http://schemas.microsoft.com/office/powerpoint/2010/main" val="2473267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F8F1D280-C793-4F2B-90F0-66AA7B2153D0}"/>
              </a:ext>
            </a:extLst>
          </p:cNvPr>
          <p:cNvPicPr>
            <a:picLocks noChangeAspect="1"/>
          </p:cNvPicPr>
          <p:nvPr/>
        </p:nvPicPr>
        <p:blipFill>
          <a:blip r:embed="rId3"/>
          <a:stretch>
            <a:fillRect/>
          </a:stretch>
        </p:blipFill>
        <p:spPr>
          <a:xfrm>
            <a:off x="2686379" y="0"/>
            <a:ext cx="3771242" cy="5143500"/>
          </a:xfrm>
          <a:prstGeom prst="rect">
            <a:avLst/>
          </a:prstGeom>
        </p:spPr>
      </p:pic>
    </p:spTree>
    <p:extLst>
      <p:ext uri="{BB962C8B-B14F-4D97-AF65-F5344CB8AC3E}">
        <p14:creationId xmlns:p14="http://schemas.microsoft.com/office/powerpoint/2010/main" val="262634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FC963C0-7827-480D-9745-4F2139726226}"/>
              </a:ext>
            </a:extLst>
          </p:cNvPr>
          <p:cNvPicPr>
            <a:picLocks noChangeAspect="1"/>
          </p:cNvPicPr>
          <p:nvPr/>
        </p:nvPicPr>
        <p:blipFill>
          <a:blip r:embed="rId3"/>
          <a:stretch>
            <a:fillRect/>
          </a:stretch>
        </p:blipFill>
        <p:spPr>
          <a:xfrm>
            <a:off x="2686379" y="0"/>
            <a:ext cx="3771242" cy="5143500"/>
          </a:xfrm>
          <a:prstGeom prst="rect">
            <a:avLst/>
          </a:prstGeom>
        </p:spPr>
      </p:pic>
    </p:spTree>
    <p:extLst>
      <p:ext uri="{BB962C8B-B14F-4D97-AF65-F5344CB8AC3E}">
        <p14:creationId xmlns:p14="http://schemas.microsoft.com/office/powerpoint/2010/main" val="1891630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B87F8FE-061A-428E-A72B-7E25BD22AF61}"/>
              </a:ext>
            </a:extLst>
          </p:cNvPr>
          <p:cNvPicPr>
            <a:picLocks noChangeAspect="1"/>
          </p:cNvPicPr>
          <p:nvPr/>
        </p:nvPicPr>
        <p:blipFill>
          <a:blip r:embed="rId3"/>
          <a:stretch>
            <a:fillRect/>
          </a:stretch>
        </p:blipFill>
        <p:spPr>
          <a:xfrm>
            <a:off x="412965" y="1062317"/>
            <a:ext cx="3847323" cy="27708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3E9DDC9-C1B9-4EFB-BCF1-ADE9B831ABFC}"/>
              </a:ext>
            </a:extLst>
          </p:cNvPr>
          <p:cNvPicPr>
            <a:picLocks noChangeAspect="1"/>
          </p:cNvPicPr>
          <p:nvPr/>
        </p:nvPicPr>
        <p:blipFill>
          <a:blip r:embed="rId4"/>
          <a:stretch>
            <a:fillRect/>
          </a:stretch>
        </p:blipFill>
        <p:spPr>
          <a:xfrm>
            <a:off x="4883714" y="1062317"/>
            <a:ext cx="3747651" cy="2770870"/>
          </a:xfrm>
          <a:prstGeom prst="rect">
            <a:avLst/>
          </a:prstGeom>
        </p:spPr>
      </p:pic>
    </p:spTree>
    <p:extLst>
      <p:ext uri="{BB962C8B-B14F-4D97-AF65-F5344CB8AC3E}">
        <p14:creationId xmlns:p14="http://schemas.microsoft.com/office/powerpoint/2010/main" val="796864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AD9A96A-4DA4-47D8-9ACD-840EE544647F}"/>
              </a:ext>
            </a:extLst>
          </p:cNvPr>
          <p:cNvPicPr>
            <a:picLocks noChangeAspect="1"/>
          </p:cNvPicPr>
          <p:nvPr/>
        </p:nvPicPr>
        <p:blipFill>
          <a:blip r:embed="rId3"/>
          <a:stretch>
            <a:fillRect/>
          </a:stretch>
        </p:blipFill>
        <p:spPr>
          <a:xfrm>
            <a:off x="687608" y="1386013"/>
            <a:ext cx="3386599" cy="237147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7D8A7E3-3AE6-4CA6-A5F2-E78F5D90C2FA}"/>
              </a:ext>
            </a:extLst>
          </p:cNvPr>
          <p:cNvPicPr>
            <a:picLocks noChangeAspect="1"/>
          </p:cNvPicPr>
          <p:nvPr/>
        </p:nvPicPr>
        <p:blipFill>
          <a:blip r:embed="rId4"/>
          <a:stretch>
            <a:fillRect/>
          </a:stretch>
        </p:blipFill>
        <p:spPr>
          <a:xfrm>
            <a:off x="5069794" y="1386013"/>
            <a:ext cx="3395130" cy="2371473"/>
          </a:xfrm>
          <a:prstGeom prst="rect">
            <a:avLst/>
          </a:prstGeom>
        </p:spPr>
      </p:pic>
    </p:spTree>
    <p:extLst>
      <p:ext uri="{BB962C8B-B14F-4D97-AF65-F5344CB8AC3E}">
        <p14:creationId xmlns:p14="http://schemas.microsoft.com/office/powerpoint/2010/main" val="294999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7266872-122F-43E7-86D2-0E1ECEDFFE1E}"/>
              </a:ext>
            </a:extLst>
          </p:cNvPr>
          <p:cNvPicPr>
            <a:picLocks noChangeAspect="1"/>
          </p:cNvPicPr>
          <p:nvPr/>
        </p:nvPicPr>
        <p:blipFill>
          <a:blip r:embed="rId3"/>
          <a:stretch>
            <a:fillRect/>
          </a:stretch>
        </p:blipFill>
        <p:spPr>
          <a:xfrm>
            <a:off x="1809100" y="497594"/>
            <a:ext cx="5525800" cy="4021394"/>
          </a:xfrm>
          <a:prstGeom prst="rect">
            <a:avLst/>
          </a:prstGeom>
        </p:spPr>
      </p:pic>
    </p:spTree>
    <p:extLst>
      <p:ext uri="{BB962C8B-B14F-4D97-AF65-F5344CB8AC3E}">
        <p14:creationId xmlns:p14="http://schemas.microsoft.com/office/powerpoint/2010/main" val="496888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78"/>
        <p:cNvGrpSpPr/>
        <p:nvPr/>
      </p:nvGrpSpPr>
      <p:grpSpPr>
        <a:xfrm>
          <a:off x="0" y="0"/>
          <a:ext cx="0" cy="0"/>
          <a:chOff x="0" y="0"/>
          <a:chExt cx="0" cy="0"/>
        </a:xfrm>
      </p:grpSpPr>
      <p:pic>
        <p:nvPicPr>
          <p:cNvPr id="3" name="Picture 2">
            <a:extLst>
              <a:ext uri="{FF2B5EF4-FFF2-40B4-BE49-F238E27FC236}">
                <a16:creationId xmlns:a16="http://schemas.microsoft.com/office/drawing/2014/main" id="{9219CBF9-D674-49D0-958F-1314C8CA6933}"/>
              </a:ext>
            </a:extLst>
          </p:cNvPr>
          <p:cNvPicPr>
            <a:picLocks noChangeAspect="1"/>
          </p:cNvPicPr>
          <p:nvPr/>
        </p:nvPicPr>
        <p:blipFill>
          <a:blip r:embed="rId3"/>
          <a:stretch>
            <a:fillRect/>
          </a:stretch>
        </p:blipFill>
        <p:spPr>
          <a:xfrm>
            <a:off x="911038" y="622930"/>
            <a:ext cx="7321924" cy="3897640"/>
          </a:xfrm>
          <a:prstGeom prst="rect">
            <a:avLst/>
          </a:prstGeom>
        </p:spPr>
      </p:pic>
    </p:spTree>
    <p:extLst>
      <p:ext uri="{BB962C8B-B14F-4D97-AF65-F5344CB8AC3E}">
        <p14:creationId xmlns:p14="http://schemas.microsoft.com/office/powerpoint/2010/main" val="7212542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0"/>
        <p:cNvGrpSpPr/>
        <p:nvPr/>
      </p:nvGrpSpPr>
      <p:grpSpPr>
        <a:xfrm>
          <a:off x="0" y="0"/>
          <a:ext cx="0" cy="0"/>
          <a:chOff x="0" y="0"/>
          <a:chExt cx="0" cy="0"/>
        </a:xfrm>
      </p:grpSpPr>
      <p:sp>
        <p:nvSpPr>
          <p:cNvPr id="181" name="Google Shape;181;p37"/>
          <p:cNvSpPr txBox="1">
            <a:spLocks noGrp="1"/>
          </p:cNvSpPr>
          <p:nvPr>
            <p:ph type="ctrTitle"/>
          </p:nvPr>
        </p:nvSpPr>
        <p:spPr>
          <a:xfrm>
            <a:off x="350100" y="1255050"/>
            <a:ext cx="7532700" cy="26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Nunito Light"/>
                <a:ea typeface="Nunito Light"/>
                <a:cs typeface="Nunito Light"/>
                <a:sym typeface="Nunito Light"/>
              </a:rPr>
              <a:t>To inform our future product marketing efforts, we’ll want to extract the following:</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Is there an inclination of better Flyber adoption based on gender, age, income level, or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distribution of potential price per mile based on gender, age, income level, and neighborhood of residence?</a:t>
            </a:r>
            <a:endParaRPr sz="1800" dirty="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dirty="0">
                <a:solidFill>
                  <a:schemeClr val="lt1"/>
                </a:solidFill>
                <a:latin typeface="Nunito Light"/>
                <a:ea typeface="Nunito Light"/>
                <a:cs typeface="Nunito Light"/>
                <a:sym typeface="Nunito Light"/>
              </a:rPr>
              <a:t>What is the different personas/segments of negative sentiment towards not using a flying taxi car service?</a:t>
            </a: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185"/>
        <p:cNvGrpSpPr/>
        <p:nvPr/>
      </p:nvGrpSpPr>
      <p:grpSpPr>
        <a:xfrm>
          <a:off x="0" y="0"/>
          <a:ext cx="0" cy="0"/>
          <a:chOff x="0" y="0"/>
          <a:chExt cx="0" cy="0"/>
        </a:xfrm>
      </p:grpSpPr>
      <p:sp>
        <p:nvSpPr>
          <p:cNvPr id="186" name="Google Shape;186;p3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187" name="Google Shape;187;p38"/>
          <p:cNvSpPr txBox="1">
            <a:spLocks noGrp="1"/>
          </p:cNvSpPr>
          <p:nvPr>
            <p:ph type="ctrTitle"/>
          </p:nvPr>
        </p:nvSpPr>
        <p:spPr>
          <a:xfrm>
            <a:off x="134472" y="815075"/>
            <a:ext cx="8648178" cy="4261190"/>
          </a:xfrm>
          <a:prstGeom prst="rect">
            <a:avLst/>
          </a:prstGeom>
        </p:spPr>
        <p:txBody>
          <a:bodyPr spcFirstLastPara="1" wrap="square" lIns="91425" tIns="91425" rIns="91425" bIns="91425" anchor="t" anchorCtr="0">
            <a:noAutofit/>
          </a:bodyPr>
          <a:lstStyle/>
          <a:p>
            <a:pPr lvl="0" algn="l"/>
            <a:r>
              <a:rPr lang="en" sz="1800" dirty="0">
                <a:solidFill>
                  <a:srgbClr val="FFFFFF"/>
                </a:solidFill>
                <a:latin typeface="Nunito Light"/>
                <a:ea typeface="Nunito Light"/>
                <a:cs typeface="Nunito Light"/>
                <a:sym typeface="Nunito Light"/>
              </a:rPr>
              <a:t>(Fill out your answer here)</a:t>
            </a:r>
            <a:br>
              <a:rPr lang="en-US" sz="1800" dirty="0">
                <a:solidFill>
                  <a:schemeClr val="lt1"/>
                </a:solidFill>
                <a:latin typeface="Nunito Light"/>
                <a:ea typeface="Nunito Light"/>
                <a:cs typeface="Nunito Light"/>
                <a:sym typeface="Nunito Light"/>
              </a:rPr>
            </a:br>
            <a:r>
              <a:rPr lang="en-US" sz="1800" dirty="0">
                <a:solidFill>
                  <a:schemeClr val="lt1"/>
                </a:solidFill>
                <a:latin typeface="Nunito Light"/>
                <a:ea typeface="Nunito Light"/>
                <a:cs typeface="Nunito Light"/>
                <a:sym typeface="Nunito Light"/>
              </a:rPr>
              <a:t>It looks like 50-year-old women, living in Midtown, </a:t>
            </a:r>
            <a:r>
              <a:rPr lang="en-US" sz="1800" dirty="0" err="1">
                <a:solidFill>
                  <a:schemeClr val="lt1"/>
                </a:solidFill>
                <a:latin typeface="Nunito Light"/>
                <a:ea typeface="Nunito Light"/>
                <a:cs typeface="Nunito Light"/>
                <a:sym typeface="Nunito Light"/>
              </a:rPr>
              <a:t>Batery</a:t>
            </a:r>
            <a:r>
              <a:rPr lang="en-US" sz="1800" dirty="0">
                <a:solidFill>
                  <a:schemeClr val="lt1"/>
                </a:solidFill>
                <a:latin typeface="Nunito Light"/>
                <a:ea typeface="Nunito Light"/>
                <a:cs typeface="Nunito Light"/>
                <a:sym typeface="Nunito Light"/>
              </a:rPr>
              <a:t> Park City, Tribeca and Financial District making 40 000 to 80 000 USD (aka ‘expensive ladies’) have an inclination of better adoption.</a:t>
            </a:r>
            <a:br>
              <a:rPr lang="en-US" sz="1800" dirty="0">
                <a:solidFill>
                  <a:schemeClr val="lt1"/>
                </a:solidFill>
                <a:latin typeface="Nunito Light"/>
                <a:ea typeface="Nunito Light"/>
                <a:cs typeface="Nunito Light"/>
                <a:sym typeface="Nunito Light"/>
              </a:rPr>
            </a:br>
            <a:br>
              <a:rPr lang="en-US" sz="1800" dirty="0">
                <a:solidFill>
                  <a:schemeClr val="lt1"/>
                </a:solidFill>
                <a:latin typeface="Nunito Light"/>
                <a:ea typeface="Nunito Light"/>
                <a:cs typeface="Nunito Light"/>
                <a:sym typeface="Nunito Light"/>
              </a:rPr>
            </a:br>
            <a:r>
              <a:rPr lang="en-US" sz="1800" dirty="0">
                <a:solidFill>
                  <a:schemeClr val="lt1"/>
                </a:solidFill>
                <a:latin typeface="Nunito Light"/>
                <a:ea typeface="Nunito Light"/>
                <a:cs typeface="Nunito Light"/>
                <a:sym typeface="Nunito Light"/>
              </a:rPr>
              <a:t>Distribution of potential price per mile is uniform with a pick for people around 50 years old, Manhattan residents. </a:t>
            </a:r>
            <a:br>
              <a:rPr lang="en-US" sz="1800" dirty="0">
                <a:solidFill>
                  <a:schemeClr val="lt1"/>
                </a:solidFill>
                <a:latin typeface="Nunito Light"/>
                <a:ea typeface="Nunito Light"/>
                <a:cs typeface="Nunito Light"/>
                <a:sym typeface="Nunito Light"/>
              </a:rPr>
            </a:br>
            <a:br>
              <a:rPr lang="en-US" sz="1800" dirty="0">
                <a:solidFill>
                  <a:schemeClr val="lt1"/>
                </a:solidFill>
                <a:latin typeface="Nunito Light"/>
                <a:ea typeface="Nunito Light"/>
                <a:cs typeface="Nunito Light"/>
                <a:sym typeface="Nunito Light"/>
              </a:rPr>
            </a:br>
            <a:r>
              <a:rPr lang="en-US" sz="1800" dirty="0">
                <a:solidFill>
                  <a:schemeClr val="lt1"/>
                </a:solidFill>
                <a:latin typeface="Nunito Light"/>
                <a:ea typeface="Nunito Light"/>
                <a:cs typeface="Nunito Light"/>
                <a:sym typeface="Nunito Light"/>
              </a:rPr>
              <a:t>While ‘expensive ladies’ are convinced (!) about flying cars and most of them are ready to take the leap (!) they only have security concerns (or the commute challenge doesn't seem to be something they care about because they live very close to work or favorite shopping center) young men or men in general are yet to be understood. A comprehensive strategy must be put in place to get to know these poor young souls. Young men are concerned about “crowded skies” and men in general want to know if it does worth the money.</a:t>
            </a:r>
            <a:br>
              <a:rPr lang="en-US" sz="1800" dirty="0">
                <a:solidFill>
                  <a:schemeClr val="lt1"/>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solidFill>
                  <a:srgbClr val="434343"/>
                </a:solidFill>
                <a:latin typeface="Nunito Light"/>
                <a:ea typeface="Nunito Light"/>
                <a:cs typeface="Nunito Light"/>
                <a:sym typeface="Nunito Light"/>
              </a:rPr>
              <a:t>Hooray! End of Section 1.</a:t>
            </a: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ctrTitle"/>
          </p:nvPr>
        </p:nvSpPr>
        <p:spPr>
          <a:xfrm>
            <a:off x="311700" y="2042250"/>
            <a:ext cx="8520600" cy="10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You will complete Section 2 at the end of this course.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r>
              <a:rPr lang="en" sz="1800">
                <a:solidFill>
                  <a:srgbClr val="434343"/>
                </a:solidFill>
                <a:latin typeface="Nunito Light"/>
                <a:ea typeface="Nunito Light"/>
                <a:cs typeface="Nunito Light"/>
                <a:sym typeface="Nunito Light"/>
              </a:rPr>
              <a:t>Please submit this file for review for Section 1.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6E0CE038-1892-4F34-83BA-70394FE530F0}"/>
              </a:ext>
            </a:extLst>
          </p:cNvPr>
          <p:cNvSpPr>
            <a:spLocks noGrp="1"/>
          </p:cNvSpPr>
          <p:nvPr>
            <p:ph type="title"/>
          </p:nvPr>
        </p:nvSpPr>
        <p:spPr/>
        <p:txBody>
          <a:bodyPr/>
          <a:lstStyle/>
          <a:p>
            <a:r>
              <a:rPr lang="en-US" dirty="0"/>
              <a:t>The Future in New York City</a:t>
            </a:r>
          </a:p>
        </p:txBody>
      </p:sp>
      <p:sp>
        <p:nvSpPr>
          <p:cNvPr id="3" name="Text Placeholder 2">
            <a:extLst>
              <a:ext uri="{FF2B5EF4-FFF2-40B4-BE49-F238E27FC236}">
                <a16:creationId xmlns:a16="http://schemas.microsoft.com/office/drawing/2014/main" id="{D6F6A53F-F80D-4D34-8770-BE57BE69F9A8}"/>
              </a:ext>
            </a:extLst>
          </p:cNvPr>
          <p:cNvSpPr>
            <a:spLocks noGrp="1"/>
          </p:cNvSpPr>
          <p:nvPr>
            <p:ph type="body" idx="2"/>
          </p:nvPr>
        </p:nvSpPr>
        <p:spPr>
          <a:xfrm>
            <a:off x="3933265" y="1152475"/>
            <a:ext cx="4899035" cy="3771842"/>
          </a:xfrm>
        </p:spPr>
        <p:txBody>
          <a:bodyPr/>
          <a:lstStyle/>
          <a:p>
            <a:pPr marL="139700" indent="0">
              <a:buNone/>
            </a:pPr>
            <a:r>
              <a:rPr lang="en-US" sz="1200" dirty="0"/>
              <a:t>SUMMARY OF FINDINGS</a:t>
            </a:r>
          </a:p>
          <a:p>
            <a:pPr marL="139700" indent="0">
              <a:buNone/>
            </a:pPr>
            <a:endParaRPr lang="en-US" sz="1200" dirty="0"/>
          </a:p>
          <a:p>
            <a:pPr marL="139700" indent="0">
              <a:buNone/>
            </a:pPr>
            <a:r>
              <a:rPr lang="en-US" sz="1200" dirty="0"/>
              <a:t>This study’s findings demonstrate a need to protect the District comprehensively from a wide range of climate hazards – not only low frequency, extreme events, but also high frequency, lower intensity events and chronic conditions.</a:t>
            </a:r>
          </a:p>
          <a:p>
            <a:pPr marL="139700" indent="0">
              <a:buNone/>
            </a:pPr>
            <a:endParaRPr lang="en-US" sz="1200" dirty="0"/>
          </a:p>
          <a:p>
            <a:pPr marL="139700" indent="0">
              <a:buNone/>
            </a:pPr>
            <a:r>
              <a:rPr lang="en-US" sz="1200" dirty="0"/>
              <a:t>Impacts are organized by the climate hazards of </a:t>
            </a:r>
            <a:r>
              <a:rPr lang="en-US" sz="1200" b="1" dirty="0"/>
              <a:t>storm surge</a:t>
            </a:r>
            <a:r>
              <a:rPr lang="en-US" sz="1200" dirty="0"/>
              <a:t>, </a:t>
            </a:r>
            <a:r>
              <a:rPr lang="en-US" sz="1200" b="1" dirty="0"/>
              <a:t>tidal inundation</a:t>
            </a:r>
            <a:r>
              <a:rPr lang="en-US" sz="1200" dirty="0"/>
              <a:t>, </a:t>
            </a:r>
            <a:r>
              <a:rPr lang="en-US" sz="1200" b="1" dirty="0"/>
              <a:t>groundwater table rise</a:t>
            </a:r>
            <a:r>
              <a:rPr lang="en-US" sz="1200" dirty="0"/>
              <a:t>, </a:t>
            </a:r>
            <a:r>
              <a:rPr lang="en-US" sz="1200" b="1" dirty="0"/>
              <a:t>extreme precipitation</a:t>
            </a:r>
            <a:r>
              <a:rPr lang="en-US" sz="1200" dirty="0"/>
              <a:t>, and </a:t>
            </a:r>
            <a:r>
              <a:rPr lang="en-US" sz="1200" b="1" dirty="0"/>
              <a:t>heat waves</a:t>
            </a:r>
            <a:r>
              <a:rPr lang="en-US" sz="1200" dirty="0"/>
              <a:t>, and by the timeframes of 2050s and 2100. </a:t>
            </a:r>
          </a:p>
          <a:p>
            <a:pPr marL="139700" indent="0">
              <a:buNone/>
            </a:pPr>
            <a:endParaRPr lang="en-US" sz="1200" dirty="0"/>
          </a:p>
          <a:p>
            <a:pPr marL="139700" indent="0">
              <a:buNone/>
            </a:pPr>
            <a:r>
              <a:rPr lang="en-US" sz="1200" dirty="0"/>
              <a:t>The analysis shows that Lower Manhattan is at risk of multiple types of flooding due to both climate events and chronic conditions. Adapting the District requires a comprehensive approach, tackling hazards with a wide range of solutions that are explored in following chapters.</a:t>
            </a:r>
          </a:p>
        </p:txBody>
      </p:sp>
      <p:pic>
        <p:nvPicPr>
          <p:cNvPr id="7" name="Picture 6" descr="A river running through a city&#10;&#10;Description automatically generated">
            <a:extLst>
              <a:ext uri="{FF2B5EF4-FFF2-40B4-BE49-F238E27FC236}">
                <a16:creationId xmlns:a16="http://schemas.microsoft.com/office/drawing/2014/main" id="{D281218A-50EF-4149-9044-6DBCC6B101C8}"/>
              </a:ext>
            </a:extLst>
          </p:cNvPr>
          <p:cNvPicPr>
            <a:picLocks noChangeAspect="1"/>
          </p:cNvPicPr>
          <p:nvPr/>
        </p:nvPicPr>
        <p:blipFill>
          <a:blip r:embed="rId3"/>
          <a:stretch>
            <a:fillRect/>
          </a:stretch>
        </p:blipFill>
        <p:spPr>
          <a:xfrm>
            <a:off x="365508" y="1152475"/>
            <a:ext cx="2925199" cy="3771842"/>
          </a:xfrm>
          <a:prstGeom prst="rect">
            <a:avLst/>
          </a:prstGeom>
        </p:spPr>
      </p:pic>
    </p:spTree>
    <p:extLst>
      <p:ext uri="{BB962C8B-B14F-4D97-AF65-F5344CB8AC3E}">
        <p14:creationId xmlns:p14="http://schemas.microsoft.com/office/powerpoint/2010/main" val="3583603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01"/>
        <p:cNvGrpSpPr/>
        <p:nvPr/>
      </p:nvGrpSpPr>
      <p:grpSpPr>
        <a:xfrm>
          <a:off x="0" y="0"/>
          <a:ext cx="0" cy="0"/>
          <a:chOff x="0" y="0"/>
          <a:chExt cx="0" cy="0"/>
        </a:xfrm>
      </p:grpSpPr>
      <p:sp>
        <p:nvSpPr>
          <p:cNvPr id="202" name="Google Shape;202;p41"/>
          <p:cNvSpPr txBox="1">
            <a:spLocks noGrp="1"/>
          </p:cNvSpPr>
          <p:nvPr>
            <p:ph type="ctrTitle"/>
          </p:nvPr>
        </p:nvSpPr>
        <p:spPr>
          <a:xfrm>
            <a:off x="311700" y="2253150"/>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Nunito Light"/>
                <a:ea typeface="Nunito Light"/>
                <a:cs typeface="Nunito Light"/>
                <a:sym typeface="Nunito Light"/>
              </a:rPr>
              <a:t>Section 2: Proposal Synthesis</a:t>
            </a:r>
            <a:endParaRPr sz="36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06"/>
        <p:cNvGrpSpPr/>
        <p:nvPr/>
      </p:nvGrpSpPr>
      <p:grpSpPr>
        <a:xfrm>
          <a:off x="0" y="0"/>
          <a:ext cx="0" cy="0"/>
          <a:chOff x="0" y="0"/>
          <a:chExt cx="0" cy="0"/>
        </a:xfrm>
      </p:grpSpPr>
      <p:sp>
        <p:nvSpPr>
          <p:cNvPr id="207" name="Google Shape;207;p42"/>
          <p:cNvSpPr txBox="1">
            <a:spLocks noGrp="1"/>
          </p:cNvSpPr>
          <p:nvPr>
            <p:ph type="ctrTitle"/>
          </p:nvPr>
        </p:nvSpPr>
        <p:spPr>
          <a:xfrm>
            <a:off x="348900" y="965100"/>
            <a:ext cx="7532700" cy="32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Identify a product objective for Flyber's launch. Your product objective will guide your KPIs, so identify what Flyber should optimize for. Your objective should be centered around one the following focus areas: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Acquisition</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Engagement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User Retention </a:t>
            </a:r>
            <a:endParaRPr sz="1800">
              <a:solidFill>
                <a:schemeClr val="lt1"/>
              </a:solidFill>
              <a:latin typeface="Nunito Light"/>
              <a:ea typeface="Nunito Light"/>
              <a:cs typeface="Nunito Light"/>
              <a:sym typeface="Nunito Light"/>
            </a:endParaRPr>
          </a:p>
          <a:p>
            <a:pPr marL="457200" lvl="0" indent="-342900" algn="l" rtl="0">
              <a:spcBef>
                <a:spcPts val="0"/>
              </a:spcBef>
              <a:spcAft>
                <a:spcPts val="0"/>
              </a:spcAft>
              <a:buClr>
                <a:schemeClr val="lt1"/>
              </a:buClr>
              <a:buSzPts val="1800"/>
              <a:buFont typeface="Nunito Light"/>
              <a:buChar char="●"/>
            </a:pPr>
            <a:r>
              <a:rPr lang="en" sz="1800">
                <a:solidFill>
                  <a:schemeClr val="lt1"/>
                </a:solidFill>
                <a:latin typeface="Nunito Light"/>
                <a:ea typeface="Nunito Light"/>
                <a:cs typeface="Nunito Light"/>
                <a:sym typeface="Nunito Light"/>
              </a:rPr>
              <a:t>Profitability</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r>
              <a:rPr lang="en" sz="1800">
                <a:solidFill>
                  <a:schemeClr val="lt1"/>
                </a:solidFill>
                <a:latin typeface="Nunito Light"/>
                <a:ea typeface="Nunito Light"/>
                <a:cs typeface="Nunito Light"/>
                <a:sym typeface="Nunito Light"/>
              </a:rPr>
              <a:t>Explain your reasoning. Include both why you feel your focus area is more relevant than the others for Flyber at this time of the product development cycle.</a:t>
            </a: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329050" y="1788150"/>
            <a:ext cx="7646550" cy="246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Nunito Light"/>
                <a:ea typeface="Nunito Light"/>
                <a:cs typeface="Nunito Light"/>
                <a:sym typeface="Nunito Light"/>
              </a:rPr>
              <a:t>We will be focusing on </a:t>
            </a:r>
            <a:r>
              <a:rPr lang="en-US" sz="1800" b="1" dirty="0">
                <a:solidFill>
                  <a:srgbClr val="FFFFFF"/>
                </a:solidFill>
                <a:latin typeface="Nunito Light"/>
                <a:ea typeface="Nunito Light"/>
                <a:cs typeface="Nunito Light"/>
                <a:sym typeface="Nunito Light"/>
              </a:rPr>
              <a:t>USER ENGAGEMENT</a:t>
            </a:r>
            <a:r>
              <a:rPr lang="en-US" sz="1800" dirty="0">
                <a:solidFill>
                  <a:srgbClr val="FFFFFF"/>
                </a:solidFill>
                <a:latin typeface="Nunito Light"/>
                <a:ea typeface="Nunito Light"/>
                <a:cs typeface="Nunito Light"/>
                <a:sym typeface="Nunito Light"/>
              </a:rPr>
              <a:t>:</a:t>
            </a: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Social acceptance and Regulatory hurdle are the main issues for a similar actual project as shown </a:t>
            </a:r>
            <a:r>
              <a:rPr lang="en-US" sz="1800" dirty="0">
                <a:solidFill>
                  <a:srgbClr val="FE8A71"/>
                </a:solidFill>
                <a:latin typeface="Nunito Light"/>
                <a:ea typeface="Nunito Light"/>
                <a:cs typeface="Nunito Light"/>
                <a:sym typeface="Nunito Light"/>
                <a:hlinkClick r:id="rId3">
                  <a:extLst>
                    <a:ext uri="{A12FA001-AC4F-418D-AE19-62706E023703}">
                      <ahyp:hlinkClr xmlns:ahyp="http://schemas.microsoft.com/office/drawing/2018/hyperlinkcolor" val="tx"/>
                    </a:ext>
                  </a:extLst>
                </a:hlinkClick>
              </a:rPr>
              <a:t>here</a:t>
            </a:r>
            <a:r>
              <a:rPr lang="en-US" sz="1800" dirty="0">
                <a:solidFill>
                  <a:srgbClr val="FFFFFF"/>
                </a:solidFill>
                <a:latin typeface="Nunito Light"/>
                <a:ea typeface="Nunito Light"/>
                <a:cs typeface="Nunito Light"/>
                <a:sym typeface="Nunito Light"/>
              </a:rPr>
              <a:t>.</a:t>
            </a: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So the question is what it is we can do with this technology </a:t>
            </a:r>
            <a:r>
              <a:rPr lang="en-US" sz="1800" b="1" dirty="0">
                <a:solidFill>
                  <a:srgbClr val="FFFFFF"/>
                </a:solidFill>
                <a:latin typeface="Nunito Light"/>
                <a:ea typeface="Nunito Light"/>
                <a:cs typeface="Nunito Light"/>
                <a:sym typeface="Nunito Light"/>
              </a:rPr>
              <a:t>today</a:t>
            </a:r>
            <a:r>
              <a:rPr lang="en-US" sz="1800" dirty="0">
                <a:solidFill>
                  <a:srgbClr val="FFFFFF"/>
                </a:solidFill>
                <a:latin typeface="Nunito Light"/>
                <a:ea typeface="Nunito Light"/>
                <a:cs typeface="Nunito Light"/>
                <a:sym typeface="Nunito Light"/>
              </a:rPr>
              <a:t>, envisioning the future. The answer is, given the hurdles exposed before, </a:t>
            </a:r>
            <a:r>
              <a:rPr lang="en-US" sz="1800" b="1" dirty="0">
                <a:solidFill>
                  <a:srgbClr val="FFFFFF"/>
                </a:solidFill>
                <a:latin typeface="Nunito Light"/>
                <a:ea typeface="Nunito Light"/>
                <a:cs typeface="Nunito Light"/>
                <a:sym typeface="Nunito Light"/>
              </a:rPr>
              <a:t>talk to people</a:t>
            </a:r>
            <a:r>
              <a:rPr lang="en-US" sz="1800" dirty="0">
                <a:solidFill>
                  <a:srgbClr val="FFFFFF"/>
                </a:solidFill>
                <a:latin typeface="Nunito Light"/>
                <a:ea typeface="Nunito Light"/>
                <a:cs typeface="Nunito Light"/>
                <a:sym typeface="Nunito Light"/>
              </a:rPr>
              <a:t> about the Product Vision so that it can gain the social acceptance it deserves.</a:t>
            </a:r>
            <a:endParaRPr sz="1800" dirty="0">
              <a:solidFill>
                <a:schemeClr val="tx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542335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437000" y="1672325"/>
            <a:ext cx="7646550" cy="1578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Nunito Light"/>
                <a:ea typeface="Nunito Light"/>
                <a:cs typeface="Nunito Light"/>
                <a:sym typeface="Nunito Light"/>
              </a:rPr>
              <a:t>So product vision is </a:t>
            </a:r>
            <a:r>
              <a:rPr lang="en-US" sz="1800" b="1" dirty="0">
                <a:solidFill>
                  <a:srgbClr val="FFFFFF"/>
                </a:solidFill>
                <a:latin typeface="Nunito Light"/>
                <a:ea typeface="Nunito Light"/>
                <a:cs typeface="Nunito Light"/>
                <a:sym typeface="Nunito Light"/>
              </a:rPr>
              <a:t>GENERATE SOCIAL ACCEPTANCE</a:t>
            </a:r>
            <a:r>
              <a:rPr lang="en-US" sz="1800" dirty="0">
                <a:solidFill>
                  <a:srgbClr val="FFFFFF"/>
                </a:solidFill>
                <a:latin typeface="Nunito Light"/>
                <a:ea typeface="Nunito Light"/>
                <a:cs typeface="Nunito Light"/>
                <a:sym typeface="Nunito Light"/>
              </a:rPr>
              <a:t> for </a:t>
            </a:r>
            <a:r>
              <a:rPr lang="en-US" sz="1800" dirty="0" err="1">
                <a:solidFill>
                  <a:srgbClr val="FFFFFF"/>
                </a:solidFill>
                <a:latin typeface="Nunito Light"/>
                <a:ea typeface="Nunito Light"/>
                <a:cs typeface="Nunito Light"/>
                <a:sym typeface="Nunito Light"/>
              </a:rPr>
              <a:t>Flyber</a:t>
            </a:r>
            <a:r>
              <a:rPr lang="en-US" sz="1800" dirty="0">
                <a:solidFill>
                  <a:srgbClr val="FFFFFF"/>
                </a:solidFill>
                <a:latin typeface="Nunito Light"/>
                <a:ea typeface="Nunito Light"/>
                <a:cs typeface="Nunito Light"/>
                <a:sym typeface="Nunito Light"/>
              </a:rPr>
              <a:t> using three main </a:t>
            </a:r>
            <a:r>
              <a:rPr lang="en-US" sz="1800" b="1" dirty="0">
                <a:solidFill>
                  <a:srgbClr val="FFFFFF"/>
                </a:solidFill>
                <a:latin typeface="Nunito Light"/>
                <a:ea typeface="Nunito Light"/>
                <a:cs typeface="Nunito Light"/>
                <a:sym typeface="Nunito Light"/>
              </a:rPr>
              <a:t>key objectives:</a:t>
            </a:r>
            <a:br>
              <a:rPr lang="en-US" sz="1800" b="1" dirty="0">
                <a:solidFill>
                  <a:srgbClr val="FFFFFF"/>
                </a:solidFill>
                <a:latin typeface="Nunito Light"/>
                <a:ea typeface="Nunito Light"/>
                <a:cs typeface="Nunito Light"/>
                <a:sym typeface="Nunito Light"/>
              </a:rPr>
            </a:br>
            <a:br>
              <a:rPr lang="en-US" sz="1800" b="1"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Develop 100 commercial vehicles as a</a:t>
            </a:r>
            <a:r>
              <a:rPr lang="en-US" sz="1800" b="1" dirty="0">
                <a:solidFill>
                  <a:srgbClr val="FFFFFF"/>
                </a:solidFill>
                <a:latin typeface="Nunito Light"/>
                <a:ea typeface="Nunito Light"/>
                <a:cs typeface="Nunito Light"/>
                <a:sym typeface="Nunito Light"/>
              </a:rPr>
              <a:t> Minimum Viable Product</a:t>
            </a:r>
            <a:br>
              <a:rPr lang="en-US" sz="1800" b="1"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Time span: 6 months</a:t>
            </a:r>
            <a:br>
              <a:rPr lang="en-US" sz="1800" b="1" dirty="0">
                <a:solidFill>
                  <a:srgbClr val="FFFFFF"/>
                </a:solidFill>
                <a:latin typeface="Nunito Light"/>
                <a:ea typeface="Nunito Light"/>
                <a:cs typeface="Nunito Light"/>
                <a:sym typeface="Nunito Light"/>
              </a:rPr>
            </a:br>
            <a:br>
              <a:rPr lang="en-US" sz="1800" b="1"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1448258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11"/>
        <p:cNvGrpSpPr/>
        <p:nvPr/>
      </p:nvGrpSpPr>
      <p:grpSpPr>
        <a:xfrm>
          <a:off x="0" y="0"/>
          <a:ext cx="0" cy="0"/>
          <a:chOff x="0" y="0"/>
          <a:chExt cx="0" cy="0"/>
        </a:xfrm>
      </p:grpSpPr>
      <p:sp>
        <p:nvSpPr>
          <p:cNvPr id="212" name="Google Shape;212;p4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lt1"/>
                </a:solidFill>
                <a:latin typeface="Nunito Light"/>
                <a:ea typeface="Nunito Light"/>
                <a:cs typeface="Nunito Light"/>
                <a:sym typeface="Nunito Light"/>
              </a:rPr>
              <a:t>Answer Slide</a:t>
            </a:r>
            <a:endParaRPr sz="3600" dirty="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13" name="Google Shape;213;p43"/>
          <p:cNvSpPr txBox="1">
            <a:spLocks noGrp="1"/>
          </p:cNvSpPr>
          <p:nvPr>
            <p:ph type="ctrTitle"/>
          </p:nvPr>
        </p:nvSpPr>
        <p:spPr>
          <a:xfrm>
            <a:off x="437000" y="901700"/>
            <a:ext cx="7646550" cy="399415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1800" dirty="0">
                <a:solidFill>
                  <a:srgbClr val="FFFFFF"/>
                </a:solidFill>
                <a:latin typeface="Nunito Light"/>
                <a:ea typeface="Nunito Light"/>
                <a:cs typeface="Nunito Light"/>
                <a:sym typeface="Nunito Light"/>
              </a:rPr>
              <a:t>Key Objectives</a:t>
            </a: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Reach out to 50 active users/day, capture their needs, and design a traffic batches model just for the MVP.</a:t>
            </a: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Collect passive users' information FROM THE GROUND using Google glass augmented reality technology where people will be VIRTUALY exposed to the vision of 3 000 vehicles, 6 000 vehicles and 10 000 vehicles in the sky and get feedback.</a:t>
            </a: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r>
              <a:rPr lang="en-US" sz="1800" dirty="0">
                <a:solidFill>
                  <a:srgbClr val="FFFFFF"/>
                </a:solidFill>
                <a:latin typeface="Nunito Light"/>
                <a:ea typeface="Nunito Light"/>
                <a:cs typeface="Nunito Light"/>
                <a:sym typeface="Nunito Light"/>
              </a:rPr>
              <a:t>Create a side project to augment meteorological models using Computer Vision by analyzing cloud shapes for Disaster Risk Reduction and extreme phenomena or even wildfire detection </a:t>
            </a:r>
            <a:r>
              <a:rPr lang="en-US" sz="800" dirty="0">
                <a:solidFill>
                  <a:srgbClr val="FFFFFF"/>
                </a:solidFill>
                <a:latin typeface="Nunito Light"/>
                <a:ea typeface="Nunito Light"/>
                <a:cs typeface="Nunito Light"/>
                <a:sym typeface="Nunito Light"/>
              </a:rPr>
              <a:t>(detect </a:t>
            </a:r>
            <a:r>
              <a:rPr lang="en-US" sz="800" dirty="0" err="1">
                <a:solidFill>
                  <a:srgbClr val="FFFFFF"/>
                </a:solidFill>
                <a:latin typeface="Nunito Light"/>
                <a:ea typeface="Nunito Light"/>
                <a:cs typeface="Nunito Light"/>
                <a:sym typeface="Nunito Light"/>
              </a:rPr>
              <a:t>pyrocumulus</a:t>
            </a:r>
            <a:r>
              <a:rPr lang="en-US" sz="800" dirty="0">
                <a:solidFill>
                  <a:srgbClr val="FFFFFF"/>
                </a:solidFill>
                <a:latin typeface="Nunito Light"/>
                <a:ea typeface="Nunito Light"/>
                <a:cs typeface="Nunito Light"/>
                <a:sym typeface="Nunito Light"/>
              </a:rPr>
              <a:t>, cumulonimbus or other cloud shapes to predict extreme weather or wildfires)</a:t>
            </a:r>
            <a:br>
              <a:rPr lang="en-US" sz="800" dirty="0">
                <a:solidFill>
                  <a:srgbClr val="FFFFFF"/>
                </a:solidFill>
                <a:latin typeface="Nunito Light"/>
                <a:ea typeface="Nunito Light"/>
                <a:cs typeface="Nunito Light"/>
                <a:sym typeface="Nunito Light"/>
              </a:rPr>
            </a:br>
            <a:br>
              <a:rPr lang="en-US" sz="1800" b="1"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extLst>
      <p:ext uri="{BB962C8B-B14F-4D97-AF65-F5344CB8AC3E}">
        <p14:creationId xmlns:p14="http://schemas.microsoft.com/office/powerpoint/2010/main" val="677174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17"/>
        <p:cNvGrpSpPr/>
        <p:nvPr/>
      </p:nvGrpSpPr>
      <p:grpSpPr>
        <a:xfrm>
          <a:off x="0" y="0"/>
          <a:ext cx="0" cy="0"/>
          <a:chOff x="0" y="0"/>
          <a:chExt cx="0" cy="0"/>
        </a:xfrm>
      </p:grpSpPr>
      <p:sp>
        <p:nvSpPr>
          <p:cNvPr id="218" name="Google Shape;218;p44"/>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Formulate 3-5 Key Performance Indicators (KPIs), to measure if the product is heading towards the right direction based on your objective</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2"/>
        <p:cNvGrpSpPr/>
        <p:nvPr/>
      </p:nvGrpSpPr>
      <p:grpSpPr>
        <a:xfrm>
          <a:off x="0" y="0"/>
          <a:ext cx="0" cy="0"/>
          <a:chOff x="0" y="0"/>
          <a:chExt cx="0" cy="0"/>
        </a:xfrm>
      </p:grpSpPr>
      <p:sp>
        <p:nvSpPr>
          <p:cNvPr id="223" name="Google Shape;223;p4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24" name="Google Shape;224;p45"/>
          <p:cNvSpPr txBox="1">
            <a:spLocks noGrp="1"/>
          </p:cNvSpPr>
          <p:nvPr>
            <p:ph type="ctrTitle"/>
          </p:nvPr>
        </p:nvSpPr>
        <p:spPr>
          <a:xfrm>
            <a:off x="329050" y="1788150"/>
            <a:ext cx="7532700" cy="15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graphicFrame>
        <p:nvGraphicFramePr>
          <p:cNvPr id="3" name="Diagram 2">
            <a:extLst>
              <a:ext uri="{FF2B5EF4-FFF2-40B4-BE49-F238E27FC236}">
                <a16:creationId xmlns:a16="http://schemas.microsoft.com/office/drawing/2014/main" id="{631DB9E8-016E-4DC0-8112-EA59A63B7F83}"/>
              </a:ext>
            </a:extLst>
          </p:cNvPr>
          <p:cNvGraphicFramePr/>
          <p:nvPr>
            <p:extLst>
              <p:ext uri="{D42A27DB-BD31-4B8C-83A1-F6EECF244321}">
                <p14:modId xmlns:p14="http://schemas.microsoft.com/office/powerpoint/2010/main" val="1396234981"/>
              </p:ext>
            </p:extLst>
          </p:nvPr>
        </p:nvGraphicFramePr>
        <p:xfrm>
          <a:off x="393700" y="1397000"/>
          <a:ext cx="8623300" cy="318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28"/>
        <p:cNvGrpSpPr/>
        <p:nvPr/>
      </p:nvGrpSpPr>
      <p:grpSpPr>
        <a:xfrm>
          <a:off x="0" y="0"/>
          <a:ext cx="0" cy="0"/>
          <a:chOff x="0" y="0"/>
          <a:chExt cx="0" cy="0"/>
        </a:xfrm>
      </p:grpSpPr>
      <p:sp>
        <p:nvSpPr>
          <p:cNvPr id="229" name="Google Shape;229;p46"/>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hypotheses around what thresholds your KPIs would need to hit in order to determine success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3"/>
        <p:cNvGrpSpPr/>
        <p:nvPr/>
      </p:nvGrpSpPr>
      <p:grpSpPr>
        <a:xfrm>
          <a:off x="0" y="0"/>
          <a:ext cx="0" cy="0"/>
          <a:chOff x="0" y="0"/>
          <a:chExt cx="0" cy="0"/>
        </a:xfrm>
      </p:grpSpPr>
      <p:sp>
        <p:nvSpPr>
          <p:cNvPr id="234" name="Google Shape;234;p4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35" name="Google Shape;235;p47"/>
          <p:cNvSpPr txBox="1">
            <a:spLocks noGrp="1"/>
          </p:cNvSpPr>
          <p:nvPr>
            <p:ph type="ctrTitle"/>
          </p:nvPr>
        </p:nvSpPr>
        <p:spPr>
          <a:xfrm>
            <a:off x="329050" y="1788150"/>
            <a:ext cx="7576700" cy="2720350"/>
          </a:xfrm>
          <a:prstGeom prst="rect">
            <a:avLst/>
          </a:prstGeom>
        </p:spPr>
        <p:txBody>
          <a:bodyPr spcFirstLastPara="1" wrap="square" lIns="91425" tIns="91425" rIns="91425" bIns="91425" anchor="t" anchorCtr="0">
            <a:noAutofit/>
          </a:bodyPr>
          <a:lstStyle/>
          <a:p>
            <a:pPr lvl="0"/>
            <a:r>
              <a:rPr lang="en-US" sz="1400" dirty="0"/>
              <a:t>Reach out to more than 500 subscriptions in 6 months</a:t>
            </a:r>
            <a:br>
              <a:rPr lang="en-US" sz="1400" dirty="0"/>
            </a:br>
            <a:r>
              <a:rPr lang="en-US" sz="1400" dirty="0"/>
              <a:t>Design three different batch systems for 100 vehicles to submit to the FAA for approval</a:t>
            </a:r>
            <a:br>
              <a:rPr lang="en-US" sz="1400" dirty="0"/>
            </a:br>
            <a:r>
              <a:rPr lang="en-US" sz="1400" dirty="0"/>
              <a:t>Draft three different subscription plans for testing. </a:t>
            </a:r>
            <a:br>
              <a:rPr lang="en-US" sz="1400" dirty="0"/>
            </a:br>
            <a:br>
              <a:rPr lang="en-US" sz="1400" dirty="0"/>
            </a:br>
            <a:r>
              <a:rPr lang="en-US" sz="1400" dirty="0"/>
              <a:t>Passive Users suggest more than 5 000 vehicles in the sky</a:t>
            </a:r>
            <a:br>
              <a:rPr lang="en-US" sz="1400" dirty="0"/>
            </a:br>
            <a:r>
              <a:rPr lang="en-US" sz="1400" dirty="0"/>
              <a:t>Passive users see more than five vehicle batches in the sky </a:t>
            </a:r>
            <a:br>
              <a:rPr lang="en-US" sz="1400" dirty="0"/>
            </a:br>
            <a:br>
              <a:rPr lang="en-US" sz="1400" dirty="0"/>
            </a:br>
            <a:r>
              <a:rPr lang="en-US" sz="1400" dirty="0"/>
              <a:t>Employ with sensors more than 10 vehicles for DRR </a:t>
            </a:r>
            <a:br>
              <a:rPr lang="en-US" sz="1400" dirty="0"/>
            </a:br>
            <a:r>
              <a:rPr lang="en-US" sz="1400" dirty="0"/>
              <a:t>Develop 97% accuracy model for cloud detection</a:t>
            </a:r>
            <a:br>
              <a:rPr lang="en-US" sz="1400" dirty="0"/>
            </a:br>
            <a:r>
              <a:rPr lang="en-US" sz="1400" dirty="0"/>
              <a:t>Create more than five funding partnerships for the development of the side project and its social impact for DRR – Disaster Risk Reduction</a:t>
            </a:r>
            <a:br>
              <a:rPr lang="en-US" sz="1400" dirty="0"/>
            </a:br>
            <a:br>
              <a:rPr lang="en-US" sz="1400" dirty="0"/>
            </a:br>
            <a:br>
              <a:rPr lang="en-US" sz="800" dirty="0"/>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39"/>
        <p:cNvGrpSpPr/>
        <p:nvPr/>
      </p:nvGrpSpPr>
      <p:grpSpPr>
        <a:xfrm>
          <a:off x="0" y="0"/>
          <a:ext cx="0" cy="0"/>
          <a:chOff x="0" y="0"/>
          <a:chExt cx="0" cy="0"/>
        </a:xfrm>
      </p:grpSpPr>
      <p:sp>
        <p:nvSpPr>
          <p:cNvPr id="240" name="Google Shape;240;p48"/>
          <p:cNvSpPr txBox="1">
            <a:spLocks noGrp="1"/>
          </p:cNvSpPr>
          <p:nvPr>
            <p:ph type="ctrTitle"/>
          </p:nvPr>
        </p:nvSpPr>
        <p:spPr>
          <a:xfrm>
            <a:off x="361850" y="1399500"/>
            <a:ext cx="7532700" cy="23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434343"/>
                </a:solidFill>
                <a:latin typeface="Nunito Light"/>
                <a:ea typeface="Nunito Light"/>
                <a:cs typeface="Nunito Light"/>
                <a:sym typeface="Nunito Light"/>
              </a:rPr>
              <a:t>As the product manager, you make decisions based on the insights you extract, we’ll need to know the feature set we’ll include in the MVP to measure viability, while keeping operational expenditure under control:</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What times/days of operation should the service run for?</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How many pick-up / drop-off nodes should we have?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Where should the nodes be located?</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we initially use copters or homegrown hardware?</a:t>
            </a:r>
            <a:endParaRPr sz="1800" dirty="0">
              <a:solidFill>
                <a:srgbClr val="434343"/>
              </a:solidFill>
              <a:latin typeface="Nunito Light"/>
              <a:ea typeface="Nunito Light"/>
              <a:cs typeface="Nunito Light"/>
              <a:sym typeface="Nunito Light"/>
            </a:endParaRPr>
          </a:p>
          <a:p>
            <a:pPr marL="457200" lvl="0" indent="-342900" algn="l" rtl="0">
              <a:spcBef>
                <a:spcPts val="0"/>
              </a:spcBef>
              <a:spcAft>
                <a:spcPts val="0"/>
              </a:spcAft>
              <a:buClr>
                <a:srgbClr val="434343"/>
              </a:buClr>
              <a:buSzPts val="1800"/>
              <a:buFont typeface="Nunito Light"/>
              <a:buChar char="●"/>
            </a:pPr>
            <a:r>
              <a:rPr lang="en" sz="1800" dirty="0">
                <a:solidFill>
                  <a:srgbClr val="434343"/>
                </a:solidFill>
                <a:latin typeface="Nunito Light"/>
                <a:ea typeface="Nunito Light"/>
                <a:cs typeface="Nunito Light"/>
                <a:sym typeface="Nunito Light"/>
              </a:rPr>
              <a:t>Should the pricing be fixed or dynamic? At what rates?</a:t>
            </a: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6E0CE038-1892-4F34-83BA-70394FE530F0}"/>
              </a:ext>
            </a:extLst>
          </p:cNvPr>
          <p:cNvSpPr>
            <a:spLocks noGrp="1"/>
          </p:cNvSpPr>
          <p:nvPr>
            <p:ph type="title"/>
          </p:nvPr>
        </p:nvSpPr>
        <p:spPr>
          <a:xfrm>
            <a:off x="311700" y="445024"/>
            <a:ext cx="8520600" cy="1013981"/>
          </a:xfrm>
        </p:spPr>
        <p:txBody>
          <a:bodyPr/>
          <a:lstStyle/>
          <a:p>
            <a:r>
              <a:rPr lang="en-US" dirty="0"/>
              <a:t>The Future in New York City </a:t>
            </a:r>
            <a:br>
              <a:rPr lang="en-US" dirty="0"/>
            </a:br>
            <a:r>
              <a:rPr lang="en-US" dirty="0"/>
              <a:t>Prepare for the Inevitable</a:t>
            </a:r>
            <a:br>
              <a:rPr lang="en-US" dirty="0"/>
            </a:br>
            <a:endParaRPr lang="en-US" dirty="0"/>
          </a:p>
        </p:txBody>
      </p:sp>
      <p:sp>
        <p:nvSpPr>
          <p:cNvPr id="3" name="Text Placeholder 2">
            <a:extLst>
              <a:ext uri="{FF2B5EF4-FFF2-40B4-BE49-F238E27FC236}">
                <a16:creationId xmlns:a16="http://schemas.microsoft.com/office/drawing/2014/main" id="{D6F6A53F-F80D-4D34-8770-BE57BE69F9A8}"/>
              </a:ext>
            </a:extLst>
          </p:cNvPr>
          <p:cNvSpPr>
            <a:spLocks noGrp="1"/>
          </p:cNvSpPr>
          <p:nvPr>
            <p:ph type="body" idx="2"/>
          </p:nvPr>
        </p:nvSpPr>
        <p:spPr>
          <a:xfrm>
            <a:off x="4471147" y="1667435"/>
            <a:ext cx="4361153" cy="3393176"/>
          </a:xfrm>
        </p:spPr>
        <p:txBody>
          <a:bodyPr/>
          <a:lstStyle/>
          <a:p>
            <a:pPr marL="139700" indent="0">
              <a:buNone/>
            </a:pPr>
            <a:r>
              <a:rPr lang="en-US" dirty="0"/>
              <a:t>“Hurricane Sandy showed us how vulnerable areas like Lower Manhattan are to climate change,” said Mayor de Blasio. “That’s why we not only have to </a:t>
            </a:r>
            <a:r>
              <a:rPr lang="en-US" b="1" dirty="0"/>
              <a:t>reduce emissions </a:t>
            </a:r>
            <a:r>
              <a:rPr lang="en-US" dirty="0"/>
              <a:t>to prevent the most cataclysmic potential effects of global warming, we have to </a:t>
            </a:r>
            <a:r>
              <a:rPr lang="en-US" b="1" dirty="0"/>
              <a:t>prepare</a:t>
            </a:r>
            <a:r>
              <a:rPr lang="en-US" dirty="0"/>
              <a:t> for the ones that are already </a:t>
            </a:r>
            <a:r>
              <a:rPr lang="en-US" b="1" dirty="0"/>
              <a:t>inevitable</a:t>
            </a:r>
            <a:r>
              <a:rPr lang="en-US" dirty="0"/>
              <a:t>. Our actions will protect Lower Manhattan into the next century. We need the federal government to stand behind cities like New York to meet this crisis head on.”</a:t>
            </a:r>
          </a:p>
          <a:p>
            <a:pPr marL="139700" indent="0">
              <a:buNone/>
            </a:pPr>
            <a:endParaRPr lang="en-US" sz="1200" dirty="0"/>
          </a:p>
          <a:p>
            <a:pPr marL="139700" indent="0">
              <a:buNone/>
            </a:pPr>
            <a:r>
              <a:rPr lang="en-US" sz="1200" dirty="0">
                <a:hlinkClick r:id="rId3"/>
              </a:rPr>
              <a:t>https://www1.nyc.gov/office-of-the-mayor/news/140-19/mayor-de-blasio-resiliency-plan-protect-lower-manhattan-climate-change</a:t>
            </a:r>
            <a:endParaRPr lang="en-US" sz="1200" dirty="0"/>
          </a:p>
        </p:txBody>
      </p:sp>
      <p:pic>
        <p:nvPicPr>
          <p:cNvPr id="5" name="Picture 4" descr="A screen shot of a person&#10;&#10;Description automatically generated">
            <a:extLst>
              <a:ext uri="{FF2B5EF4-FFF2-40B4-BE49-F238E27FC236}">
                <a16:creationId xmlns:a16="http://schemas.microsoft.com/office/drawing/2014/main" id="{9131E2FC-73DC-4D0C-A6AC-70B3A92BFF09}"/>
              </a:ext>
            </a:extLst>
          </p:cNvPr>
          <p:cNvPicPr>
            <a:picLocks noChangeAspect="1"/>
          </p:cNvPicPr>
          <p:nvPr/>
        </p:nvPicPr>
        <p:blipFill>
          <a:blip r:embed="rId4"/>
          <a:stretch>
            <a:fillRect/>
          </a:stretch>
        </p:blipFill>
        <p:spPr>
          <a:xfrm>
            <a:off x="311700" y="1667435"/>
            <a:ext cx="4029231" cy="2862270"/>
          </a:xfrm>
          <a:prstGeom prst="rect">
            <a:avLst/>
          </a:prstGeom>
        </p:spPr>
      </p:pic>
    </p:spTree>
    <p:extLst>
      <p:ext uri="{BB962C8B-B14F-4D97-AF65-F5344CB8AC3E}">
        <p14:creationId xmlns:p14="http://schemas.microsoft.com/office/powerpoint/2010/main" val="3590805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411600" y="930899"/>
            <a:ext cx="7532700" cy="542301"/>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434343"/>
              </a:buClr>
              <a:buSzPts val="1800"/>
            </a:pPr>
            <a:r>
              <a:rPr lang="en-US" sz="1800" dirty="0">
                <a:solidFill>
                  <a:srgbClr val="434343"/>
                </a:solidFill>
                <a:latin typeface="Nunito Light"/>
                <a:ea typeface="Nunito Light"/>
                <a:cs typeface="Nunito Light"/>
                <a:sym typeface="Nunito Light"/>
              </a:rPr>
              <a:t>What times/days of operation should the service run for?</a:t>
            </a: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A picture containing drawing&#10;&#10;Description automatically generated">
            <a:extLst>
              <a:ext uri="{FF2B5EF4-FFF2-40B4-BE49-F238E27FC236}">
                <a16:creationId xmlns:a16="http://schemas.microsoft.com/office/drawing/2014/main" id="{9B46AAD6-D140-46DB-A1C1-8A21C5B2EBAA}"/>
              </a:ext>
            </a:extLst>
          </p:cNvPr>
          <p:cNvPicPr>
            <a:picLocks noChangeAspect="1"/>
          </p:cNvPicPr>
          <p:nvPr/>
        </p:nvPicPr>
        <p:blipFill>
          <a:blip r:embed="rId3"/>
          <a:stretch>
            <a:fillRect/>
          </a:stretch>
        </p:blipFill>
        <p:spPr>
          <a:xfrm>
            <a:off x="106351" y="1933274"/>
            <a:ext cx="2778104" cy="1921177"/>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E0824B9E-75D2-4EBB-B3AF-8DE3C112D915}"/>
              </a:ext>
            </a:extLst>
          </p:cNvPr>
          <p:cNvPicPr>
            <a:picLocks noChangeAspect="1"/>
          </p:cNvPicPr>
          <p:nvPr/>
        </p:nvPicPr>
        <p:blipFill>
          <a:blip r:embed="rId4"/>
          <a:stretch>
            <a:fillRect/>
          </a:stretch>
        </p:blipFill>
        <p:spPr>
          <a:xfrm>
            <a:off x="6018245" y="1933272"/>
            <a:ext cx="2819569" cy="192117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B9E2B49D-01D0-4C13-9F44-47224787652E}"/>
              </a:ext>
            </a:extLst>
          </p:cNvPr>
          <p:cNvPicPr>
            <a:picLocks noChangeAspect="1"/>
          </p:cNvPicPr>
          <p:nvPr/>
        </p:nvPicPr>
        <p:blipFill>
          <a:blip r:embed="rId5"/>
          <a:stretch>
            <a:fillRect/>
          </a:stretch>
        </p:blipFill>
        <p:spPr>
          <a:xfrm>
            <a:off x="3041565" y="1933272"/>
            <a:ext cx="2819569" cy="192117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361350" y="766437"/>
            <a:ext cx="7532700" cy="1312343"/>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434343"/>
              </a:buClr>
              <a:buSzPts val="1800"/>
            </a:pPr>
            <a:r>
              <a:rPr lang="en-US" sz="1800" dirty="0">
                <a:solidFill>
                  <a:srgbClr val="434343"/>
                </a:solidFill>
                <a:latin typeface="Nunito Light"/>
                <a:ea typeface="Nunito Light"/>
                <a:cs typeface="Nunito Light"/>
                <a:sym typeface="Nunito Light"/>
              </a:rPr>
              <a:t>What times/days of operation should the service run for?</a:t>
            </a: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r>
              <a:rPr lang="en-US" sz="1800" b="1" dirty="0">
                <a:solidFill>
                  <a:srgbClr val="434343"/>
                </a:solidFill>
                <a:latin typeface="Nunito Light"/>
                <a:ea typeface="Nunito Light"/>
                <a:cs typeface="Nunito Light"/>
                <a:sym typeface="Nunito Light"/>
              </a:rPr>
              <a:t>Weekdays, mainly afternoon hours to meet the needs of working parents with children at school and other activities.</a:t>
            </a:r>
            <a:br>
              <a:rPr lang="en-US" sz="1800" b="1"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4" name="Picture 3" descr="A picture containing drawing&#10;&#10;Description automatically generated">
            <a:extLst>
              <a:ext uri="{FF2B5EF4-FFF2-40B4-BE49-F238E27FC236}">
                <a16:creationId xmlns:a16="http://schemas.microsoft.com/office/drawing/2014/main" id="{22374EBD-BAFC-443C-96EE-F604C8C3A695}"/>
              </a:ext>
            </a:extLst>
          </p:cNvPr>
          <p:cNvPicPr>
            <a:picLocks noChangeAspect="1"/>
          </p:cNvPicPr>
          <p:nvPr/>
        </p:nvPicPr>
        <p:blipFill>
          <a:blip r:embed="rId3"/>
          <a:stretch>
            <a:fillRect/>
          </a:stretch>
        </p:blipFill>
        <p:spPr>
          <a:xfrm>
            <a:off x="-125590" y="2355751"/>
            <a:ext cx="2746026" cy="189899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701E711-3DC3-44AE-981A-B1954B627745}"/>
              </a:ext>
            </a:extLst>
          </p:cNvPr>
          <p:cNvPicPr>
            <a:picLocks noChangeAspect="1"/>
          </p:cNvPicPr>
          <p:nvPr/>
        </p:nvPicPr>
        <p:blipFill>
          <a:blip r:embed="rId4"/>
          <a:stretch>
            <a:fillRect/>
          </a:stretch>
        </p:blipFill>
        <p:spPr>
          <a:xfrm>
            <a:off x="6006096" y="2371453"/>
            <a:ext cx="2787012" cy="189899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8F0F1570-CC72-4F9D-9ED1-91C5B8710048}"/>
              </a:ext>
            </a:extLst>
          </p:cNvPr>
          <p:cNvPicPr>
            <a:picLocks noChangeAspect="1"/>
          </p:cNvPicPr>
          <p:nvPr/>
        </p:nvPicPr>
        <p:blipFill>
          <a:blip r:embed="rId5"/>
          <a:stretch>
            <a:fillRect/>
          </a:stretch>
        </p:blipFill>
        <p:spPr>
          <a:xfrm>
            <a:off x="2919760" y="2371453"/>
            <a:ext cx="2787012" cy="1898994"/>
          </a:xfrm>
          <a:prstGeom prst="rect">
            <a:avLst/>
          </a:prstGeom>
        </p:spPr>
      </p:pic>
    </p:spTree>
    <p:extLst>
      <p:ext uri="{BB962C8B-B14F-4D97-AF65-F5344CB8AC3E}">
        <p14:creationId xmlns:p14="http://schemas.microsoft.com/office/powerpoint/2010/main" val="3004042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361350" y="815074"/>
            <a:ext cx="7532700" cy="958723"/>
          </a:xfrm>
          <a:prstGeom prst="rect">
            <a:avLst/>
          </a:prstGeom>
        </p:spPr>
        <p:txBody>
          <a:bodyPr spcFirstLastPara="1" wrap="square" lIns="91425" tIns="91425" rIns="91425" bIns="91425" anchor="t" anchorCtr="0">
            <a:noAutofit/>
          </a:bodyPr>
          <a:lstStyle/>
          <a:p>
            <a:pPr marL="114300" algn="l">
              <a:buClr>
                <a:srgbClr val="434343"/>
              </a:buClr>
              <a:buSzPts val="1800"/>
            </a:pPr>
            <a:r>
              <a:rPr lang="en-US" sz="1800" dirty="0">
                <a:solidFill>
                  <a:srgbClr val="434343"/>
                </a:solidFill>
                <a:latin typeface="Nunito Light"/>
                <a:ea typeface="Nunito Light"/>
                <a:cs typeface="Nunito Light"/>
                <a:sym typeface="Nunito Light"/>
              </a:rPr>
              <a:t>Where should the nodes be located?</a:t>
            </a:r>
            <a:br>
              <a:rPr lang="en-US" sz="1800" dirty="0">
                <a:solidFill>
                  <a:srgbClr val="434343"/>
                </a:solidFill>
                <a:latin typeface="Nunito Light"/>
                <a:ea typeface="Nunito Light"/>
                <a:cs typeface="Nunito Light"/>
                <a:sym typeface="Nunito Light"/>
              </a:rPr>
            </a:br>
            <a:r>
              <a:rPr lang="en-US" sz="1800" b="1" dirty="0">
                <a:solidFill>
                  <a:srgbClr val="434343"/>
                </a:solidFill>
                <a:latin typeface="Nunito Light"/>
                <a:ea typeface="Nunito Light"/>
                <a:cs typeface="Nunito Light"/>
                <a:sym typeface="Nunito Light"/>
              </a:rPr>
              <a:t>Two nodes in Manhattan and one node for every airport as shown in the map below.</a:t>
            </a:r>
            <a:br>
              <a:rPr lang="en-US" sz="1800" b="1"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A close up of a map&#10;&#10;Description automatically generated">
            <a:extLst>
              <a:ext uri="{FF2B5EF4-FFF2-40B4-BE49-F238E27FC236}">
                <a16:creationId xmlns:a16="http://schemas.microsoft.com/office/drawing/2014/main" id="{186BF188-5F5E-4B1F-9529-F4D38AAA0E30}"/>
              </a:ext>
            </a:extLst>
          </p:cNvPr>
          <p:cNvPicPr>
            <a:picLocks noChangeAspect="1"/>
          </p:cNvPicPr>
          <p:nvPr/>
        </p:nvPicPr>
        <p:blipFill>
          <a:blip r:embed="rId3"/>
          <a:stretch>
            <a:fillRect/>
          </a:stretch>
        </p:blipFill>
        <p:spPr>
          <a:xfrm>
            <a:off x="2488818" y="1876259"/>
            <a:ext cx="4368713" cy="3089366"/>
          </a:xfrm>
          <a:prstGeom prst="rect">
            <a:avLst/>
          </a:prstGeom>
        </p:spPr>
      </p:pic>
    </p:spTree>
    <p:extLst>
      <p:ext uri="{BB962C8B-B14F-4D97-AF65-F5344CB8AC3E}">
        <p14:creationId xmlns:p14="http://schemas.microsoft.com/office/powerpoint/2010/main" val="634223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411600" y="930899"/>
            <a:ext cx="7532700" cy="4034726"/>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434343"/>
              </a:buClr>
              <a:buSzPts val="1800"/>
            </a:pPr>
            <a:r>
              <a:rPr lang="en-US" sz="1800" dirty="0">
                <a:solidFill>
                  <a:srgbClr val="434343"/>
                </a:solidFill>
                <a:latin typeface="Nunito Light"/>
                <a:ea typeface="Nunito Light"/>
                <a:cs typeface="Nunito Light"/>
                <a:sym typeface="Nunito Light"/>
              </a:rPr>
              <a:t>Should the pricing be fixed or dynamic? At what rates?</a:t>
            </a:r>
            <a:br>
              <a:rPr lang="en-US" sz="1800" dirty="0">
                <a:solidFill>
                  <a:srgbClr val="434343"/>
                </a:solidFill>
                <a:latin typeface="Nunito Light"/>
                <a:ea typeface="Nunito Light"/>
                <a:cs typeface="Nunito Light"/>
                <a:sym typeface="Nunito Light"/>
              </a:rPr>
            </a:br>
            <a:r>
              <a:rPr lang="en-US" sz="1800" b="1" dirty="0">
                <a:solidFill>
                  <a:srgbClr val="434343"/>
                </a:solidFill>
                <a:latin typeface="Nunito Light"/>
                <a:ea typeface="Nunito Light"/>
                <a:cs typeface="Nunito Light"/>
                <a:sym typeface="Nunito Light"/>
              </a:rPr>
              <a:t>Dynamic at a rate the household can support. We are talking to 40 000 to 80 000 USD earning households.</a:t>
            </a:r>
            <a:endParaRPr sz="18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pic>
        <p:nvPicPr>
          <p:cNvPr id="3" name="Picture 2" descr="A picture containing parked, large, street, sign&#10;&#10;Description automatically generated">
            <a:extLst>
              <a:ext uri="{FF2B5EF4-FFF2-40B4-BE49-F238E27FC236}">
                <a16:creationId xmlns:a16="http://schemas.microsoft.com/office/drawing/2014/main" id="{F4697666-C29C-4690-969D-F13F178FE03D}"/>
              </a:ext>
            </a:extLst>
          </p:cNvPr>
          <p:cNvPicPr>
            <a:picLocks noChangeAspect="1"/>
          </p:cNvPicPr>
          <p:nvPr/>
        </p:nvPicPr>
        <p:blipFill>
          <a:blip r:embed="rId3"/>
          <a:stretch>
            <a:fillRect/>
          </a:stretch>
        </p:blipFill>
        <p:spPr>
          <a:xfrm>
            <a:off x="5423270" y="2074135"/>
            <a:ext cx="3541613" cy="2577404"/>
          </a:xfrm>
          <a:prstGeom prst="rect">
            <a:avLst/>
          </a:prstGeom>
        </p:spPr>
      </p:pic>
      <p:pic>
        <p:nvPicPr>
          <p:cNvPr id="5" name="Picture 4">
            <a:extLst>
              <a:ext uri="{FF2B5EF4-FFF2-40B4-BE49-F238E27FC236}">
                <a16:creationId xmlns:a16="http://schemas.microsoft.com/office/drawing/2014/main" id="{EBE95244-D7EF-4BB1-B34F-7C48FE62D4A1}"/>
              </a:ext>
            </a:extLst>
          </p:cNvPr>
          <p:cNvPicPr>
            <a:picLocks noChangeAspect="1"/>
          </p:cNvPicPr>
          <p:nvPr/>
        </p:nvPicPr>
        <p:blipFill>
          <a:blip r:embed="rId4"/>
          <a:stretch>
            <a:fillRect/>
          </a:stretch>
        </p:blipFill>
        <p:spPr>
          <a:xfrm>
            <a:off x="581480" y="2074135"/>
            <a:ext cx="4841790" cy="2577404"/>
          </a:xfrm>
          <a:prstGeom prst="rect">
            <a:avLst/>
          </a:prstGeom>
        </p:spPr>
      </p:pic>
    </p:spTree>
    <p:extLst>
      <p:ext uri="{BB962C8B-B14F-4D97-AF65-F5344CB8AC3E}">
        <p14:creationId xmlns:p14="http://schemas.microsoft.com/office/powerpoint/2010/main" val="2337180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202164" y="930899"/>
            <a:ext cx="8530236" cy="4034726"/>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434343"/>
              </a:buClr>
              <a:buSzPts val="1800"/>
            </a:pPr>
            <a:r>
              <a:rPr lang="en-US" sz="1800" dirty="0">
                <a:solidFill>
                  <a:srgbClr val="434343"/>
                </a:solidFill>
                <a:latin typeface="Nunito Light"/>
                <a:ea typeface="Nunito Light"/>
                <a:cs typeface="Nunito Light"/>
                <a:sym typeface="Nunito Light"/>
              </a:rPr>
              <a:t>Should the pricing be fixed or dynamic? At what rates?</a:t>
            </a:r>
            <a:br>
              <a:rPr lang="en-US" sz="1800" dirty="0">
                <a:solidFill>
                  <a:srgbClr val="434343"/>
                </a:solidFill>
                <a:latin typeface="Nunito Light"/>
                <a:ea typeface="Nunito Light"/>
                <a:cs typeface="Nunito Light"/>
                <a:sym typeface="Nunito Light"/>
              </a:rPr>
            </a:br>
            <a:r>
              <a:rPr lang="en-US" sz="1800" b="1" dirty="0">
                <a:solidFill>
                  <a:srgbClr val="434343"/>
                </a:solidFill>
                <a:latin typeface="Nunito Light"/>
                <a:ea typeface="Nunito Light"/>
                <a:cs typeface="Nunito Light"/>
                <a:sym typeface="Nunito Light"/>
              </a:rPr>
              <a:t>Dynamic as follows. Source: https://www.investopedia.com/articles/personal-finance/021015/uber-versus-yellow-cabs-new-york-city.asp</a:t>
            </a:r>
            <a:endParaRPr sz="1800" b="1"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
        <p:nvSpPr>
          <p:cNvPr id="7" name="Rectangle 2">
            <a:extLst>
              <a:ext uri="{FF2B5EF4-FFF2-40B4-BE49-F238E27FC236}">
                <a16:creationId xmlns:a16="http://schemas.microsoft.com/office/drawing/2014/main" id="{21CB3F4B-C8D0-40D6-A973-17FC52FFE2B2}"/>
              </a:ext>
            </a:extLst>
          </p:cNvPr>
          <p:cNvSpPr>
            <a:spLocks noChangeArrowheads="1"/>
          </p:cNvSpPr>
          <p:nvPr/>
        </p:nvSpPr>
        <p:spPr bwMode="auto">
          <a:xfrm>
            <a:off x="-810243" y="3662029"/>
            <a:ext cx="83667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8">
            <a:extLst>
              <a:ext uri="{FF2B5EF4-FFF2-40B4-BE49-F238E27FC236}">
                <a16:creationId xmlns:a16="http://schemas.microsoft.com/office/drawing/2014/main" id="{29A8B5D1-8E83-4E70-8BD3-26C4464222EC}"/>
              </a:ext>
            </a:extLst>
          </p:cNvPr>
          <p:cNvGraphicFramePr>
            <a:graphicFrameLocks noGrp="1"/>
          </p:cNvGraphicFramePr>
          <p:nvPr>
            <p:extLst>
              <p:ext uri="{D42A27DB-BD31-4B8C-83A1-F6EECF244321}">
                <p14:modId xmlns:p14="http://schemas.microsoft.com/office/powerpoint/2010/main" val="289967931"/>
              </p:ext>
            </p:extLst>
          </p:nvPr>
        </p:nvGraphicFramePr>
        <p:xfrm>
          <a:off x="202164" y="2357158"/>
          <a:ext cx="8530236" cy="2608467"/>
        </p:xfrm>
        <a:graphic>
          <a:graphicData uri="http://schemas.openxmlformats.org/drawingml/2006/table">
            <a:tbl>
              <a:tblPr firstRow="1" bandRow="1">
                <a:tableStyleId>{5C22544A-7EE6-4342-B048-85BDC9FD1C3A}</a:tableStyleId>
              </a:tblPr>
              <a:tblGrid>
                <a:gridCol w="1263176">
                  <a:extLst>
                    <a:ext uri="{9D8B030D-6E8A-4147-A177-3AD203B41FA5}">
                      <a16:colId xmlns:a16="http://schemas.microsoft.com/office/drawing/2014/main" val="677155303"/>
                    </a:ext>
                  </a:extLst>
                </a:gridCol>
                <a:gridCol w="2148919">
                  <a:extLst>
                    <a:ext uri="{9D8B030D-6E8A-4147-A177-3AD203B41FA5}">
                      <a16:colId xmlns:a16="http://schemas.microsoft.com/office/drawing/2014/main" val="1088875472"/>
                    </a:ext>
                  </a:extLst>
                </a:gridCol>
                <a:gridCol w="1065080">
                  <a:extLst>
                    <a:ext uri="{9D8B030D-6E8A-4147-A177-3AD203B41FA5}">
                      <a16:colId xmlns:a16="http://schemas.microsoft.com/office/drawing/2014/main" val="176131998"/>
                    </a:ext>
                  </a:extLst>
                </a:gridCol>
                <a:gridCol w="2593525">
                  <a:extLst>
                    <a:ext uri="{9D8B030D-6E8A-4147-A177-3AD203B41FA5}">
                      <a16:colId xmlns:a16="http://schemas.microsoft.com/office/drawing/2014/main" val="2883981165"/>
                    </a:ext>
                  </a:extLst>
                </a:gridCol>
                <a:gridCol w="1459536">
                  <a:extLst>
                    <a:ext uri="{9D8B030D-6E8A-4147-A177-3AD203B41FA5}">
                      <a16:colId xmlns:a16="http://schemas.microsoft.com/office/drawing/2014/main" val="1118700534"/>
                    </a:ext>
                  </a:extLst>
                </a:gridCol>
              </a:tblGrid>
              <a:tr h="441670">
                <a:tc>
                  <a:txBody>
                    <a:bodyPr/>
                    <a:lstStyle/>
                    <a:p>
                      <a:r>
                        <a:rPr lang="en-US" dirty="0"/>
                        <a:t>Number of passengers</a:t>
                      </a:r>
                    </a:p>
                  </a:txBody>
                  <a:tcPr/>
                </a:tc>
                <a:tc>
                  <a:txBody>
                    <a:bodyPr/>
                    <a:lstStyle/>
                    <a:p>
                      <a:r>
                        <a:rPr lang="en-US" dirty="0"/>
                        <a:t>Description</a:t>
                      </a:r>
                    </a:p>
                  </a:txBody>
                  <a:tcPr/>
                </a:tc>
                <a:tc>
                  <a:txBody>
                    <a:bodyPr/>
                    <a:lstStyle/>
                    <a:p>
                      <a:r>
                        <a:rPr lang="en-US" dirty="0"/>
                        <a:t>Basic Fare</a:t>
                      </a:r>
                    </a:p>
                  </a:txBody>
                  <a:tcPr/>
                </a:tc>
                <a:tc>
                  <a:txBody>
                    <a:bodyPr/>
                    <a:lstStyle/>
                    <a:p>
                      <a:r>
                        <a:rPr lang="en-US" dirty="0"/>
                        <a:t>$/Minute </a:t>
                      </a:r>
                      <a:r>
                        <a:rPr lang="it-IT" dirty="0"/>
                        <a:t>+ $</a:t>
                      </a:r>
                      <a:r>
                        <a:rPr lang="el-GR" dirty="0"/>
                        <a:t>/</a:t>
                      </a:r>
                      <a:r>
                        <a:rPr lang="en-US" dirty="0"/>
                        <a:t>Mile</a:t>
                      </a:r>
                    </a:p>
                  </a:txBody>
                  <a:tcPr/>
                </a:tc>
                <a:tc>
                  <a:txBody>
                    <a:bodyPr/>
                    <a:lstStyle/>
                    <a:p>
                      <a:r>
                        <a:rPr lang="en-US" dirty="0"/>
                        <a:t>Minimum Fare</a:t>
                      </a:r>
                    </a:p>
                  </a:txBody>
                  <a:tcPr/>
                </a:tc>
                <a:extLst>
                  <a:ext uri="{0D108BD9-81ED-4DB2-BD59-A6C34878D82A}">
                    <a16:rowId xmlns:a16="http://schemas.microsoft.com/office/drawing/2014/main" val="333795543"/>
                  </a:ext>
                </a:extLst>
              </a:tr>
              <a:tr h="441670">
                <a:tc>
                  <a:txBody>
                    <a:bodyPr/>
                    <a:lstStyle/>
                    <a:p>
                      <a:r>
                        <a:rPr lang="en-US" dirty="0"/>
                        <a:t>1</a:t>
                      </a:r>
                    </a:p>
                  </a:txBody>
                  <a:tcPr/>
                </a:tc>
                <a:tc>
                  <a:txBody>
                    <a:bodyPr/>
                    <a:lstStyle/>
                    <a:p>
                      <a:r>
                        <a:rPr lang="en-US" dirty="0"/>
                        <a:t>Passengers with no specific needs</a:t>
                      </a:r>
                    </a:p>
                  </a:txBody>
                  <a:tcPr/>
                </a:tc>
                <a:tc>
                  <a:txBody>
                    <a:bodyPr/>
                    <a:lstStyle/>
                    <a:p>
                      <a:r>
                        <a:rPr lang="en-US" dirty="0"/>
                        <a:t>$2.55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0.35 $/Minute </a:t>
                      </a:r>
                      <a:r>
                        <a:rPr lang="it-IT" dirty="0"/>
                        <a:t>+ 1.75 $</a:t>
                      </a:r>
                      <a:r>
                        <a:rPr lang="el-GR" dirty="0"/>
                        <a:t>/</a:t>
                      </a:r>
                      <a:r>
                        <a:rPr lang="en-US" dirty="0"/>
                        <a:t>Mile</a:t>
                      </a:r>
                    </a:p>
                  </a:txBody>
                  <a:tcPr/>
                </a:tc>
                <a:tc>
                  <a:txBody>
                    <a:bodyPr/>
                    <a:lstStyle/>
                    <a:p>
                      <a:r>
                        <a:rPr lang="en-US" dirty="0"/>
                        <a:t>$7.00</a:t>
                      </a:r>
                    </a:p>
                  </a:txBody>
                  <a:tcPr/>
                </a:tc>
                <a:extLst>
                  <a:ext uri="{0D108BD9-81ED-4DB2-BD59-A6C34878D82A}">
                    <a16:rowId xmlns:a16="http://schemas.microsoft.com/office/drawing/2014/main" val="988799533"/>
                  </a:ext>
                </a:extLst>
              </a:tr>
              <a:tr h="44167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Passengers with no specific needs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$3.85</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0.50 $/Minute </a:t>
                      </a:r>
                      <a:r>
                        <a:rPr lang="it-IT" dirty="0"/>
                        <a:t>+ 2.85 $</a:t>
                      </a:r>
                      <a:r>
                        <a:rPr lang="el-GR" dirty="0"/>
                        <a:t>/</a:t>
                      </a:r>
                      <a:r>
                        <a:rPr lang="en-US" dirty="0"/>
                        <a:t>Mile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$10.50</a:t>
                      </a:r>
                    </a:p>
                    <a:p>
                      <a:endParaRPr lang="en-US" dirty="0"/>
                    </a:p>
                  </a:txBody>
                  <a:tcPr/>
                </a:tc>
                <a:extLst>
                  <a:ext uri="{0D108BD9-81ED-4DB2-BD59-A6C34878D82A}">
                    <a16:rowId xmlns:a16="http://schemas.microsoft.com/office/drawing/2014/main" val="3886250833"/>
                  </a:ext>
                </a:extLst>
              </a:tr>
              <a:tr h="0">
                <a:tc>
                  <a:txBody>
                    <a:bodyPr/>
                    <a:lstStyle/>
                    <a:p>
                      <a:r>
                        <a:rPr lang="en-US" dirty="0"/>
                        <a:t>3</a:t>
                      </a:r>
                    </a:p>
                  </a:txBody>
                  <a:tcPr/>
                </a:tc>
                <a:tc>
                  <a:txBody>
                    <a:bodyPr/>
                    <a:lstStyle/>
                    <a:p>
                      <a:r>
                        <a:rPr lang="en-US" dirty="0"/>
                        <a:t>Upscale Vehicles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$7.00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0.65 $/Minute </a:t>
                      </a:r>
                      <a:r>
                        <a:rPr lang="it-IT" dirty="0"/>
                        <a:t>+ 3.75 $</a:t>
                      </a:r>
                      <a:r>
                        <a:rPr lang="el-GR" dirty="0"/>
                        <a:t>/</a:t>
                      </a:r>
                      <a:r>
                        <a:rPr lang="en-US" dirty="0"/>
                        <a:t>Mile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$15.50</a:t>
                      </a:r>
                    </a:p>
                  </a:txBody>
                  <a:tcPr/>
                </a:tc>
                <a:extLst>
                  <a:ext uri="{0D108BD9-81ED-4DB2-BD59-A6C34878D82A}">
                    <a16:rowId xmlns:a16="http://schemas.microsoft.com/office/drawing/2014/main" val="386194503"/>
                  </a:ext>
                </a:extLst>
              </a:tr>
              <a:tr h="307517">
                <a:tc>
                  <a:txBody>
                    <a:bodyPr/>
                    <a:lstStyle/>
                    <a:p>
                      <a:r>
                        <a:rPr lang="en-US" dirty="0"/>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Upscale Vehicles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0.80 $/Minute </a:t>
                      </a:r>
                      <a:r>
                        <a:rPr lang="it-IT" dirty="0"/>
                        <a:t>+ 4.50 $</a:t>
                      </a:r>
                      <a:r>
                        <a:rPr lang="el-GR" dirty="0"/>
                        <a:t>/</a:t>
                      </a:r>
                      <a:r>
                        <a:rPr lang="en-US" dirty="0"/>
                        <a:t>Mile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$25.00</a:t>
                      </a:r>
                    </a:p>
                  </a:txBody>
                  <a:tcPr/>
                </a:tc>
                <a:extLst>
                  <a:ext uri="{0D108BD9-81ED-4DB2-BD59-A6C34878D82A}">
                    <a16:rowId xmlns:a16="http://schemas.microsoft.com/office/drawing/2014/main" val="3517925015"/>
                  </a:ext>
                </a:extLst>
              </a:tr>
              <a:tr h="441670">
                <a:tc>
                  <a:txBody>
                    <a:bodyPr/>
                    <a:lstStyle/>
                    <a:p>
                      <a:r>
                        <a:rPr lang="en-US" dirty="0"/>
                        <a:t>5</a:t>
                      </a:r>
                    </a:p>
                  </a:txBody>
                  <a:tcPr/>
                </a:tc>
                <a:tc>
                  <a:txBody>
                    <a:bodyPr/>
                    <a:lstStyle/>
                    <a:p>
                      <a:r>
                        <a:rPr lang="en-US" dirty="0"/>
                        <a:t>Upscale Vehicles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$14.00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0.80 $/Minute </a:t>
                      </a:r>
                      <a:r>
                        <a:rPr lang="it-IT" dirty="0"/>
                        <a:t>+ 4.50 $</a:t>
                      </a:r>
                      <a:r>
                        <a:rPr lang="el-GR" dirty="0"/>
                        <a:t>/</a:t>
                      </a:r>
                      <a:r>
                        <a:rPr lang="en-US" dirty="0"/>
                        <a:t>Mile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$25.00</a:t>
                      </a:r>
                    </a:p>
                  </a:txBody>
                  <a:tcPr/>
                </a:tc>
                <a:extLst>
                  <a:ext uri="{0D108BD9-81ED-4DB2-BD59-A6C34878D82A}">
                    <a16:rowId xmlns:a16="http://schemas.microsoft.com/office/drawing/2014/main" val="3303359328"/>
                  </a:ext>
                </a:extLst>
              </a:tr>
            </a:tbl>
          </a:graphicData>
        </a:graphic>
      </p:graphicFrame>
    </p:spTree>
    <p:extLst>
      <p:ext uri="{BB962C8B-B14F-4D97-AF65-F5344CB8AC3E}">
        <p14:creationId xmlns:p14="http://schemas.microsoft.com/office/powerpoint/2010/main" val="3937018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44"/>
        <p:cNvGrpSpPr/>
        <p:nvPr/>
      </p:nvGrpSpPr>
      <p:grpSpPr>
        <a:xfrm>
          <a:off x="0" y="0"/>
          <a:ext cx="0" cy="0"/>
          <a:chOff x="0" y="0"/>
          <a:chExt cx="0" cy="0"/>
        </a:xfrm>
      </p:grpSpPr>
      <p:sp>
        <p:nvSpPr>
          <p:cNvPr id="245" name="Google Shape;245;p4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46" name="Google Shape;246;p49"/>
          <p:cNvSpPr txBox="1">
            <a:spLocks noGrp="1"/>
          </p:cNvSpPr>
          <p:nvPr>
            <p:ph type="ctrTitle"/>
          </p:nvPr>
        </p:nvSpPr>
        <p:spPr>
          <a:xfrm>
            <a:off x="315348" y="1934677"/>
            <a:ext cx="7532700" cy="808524"/>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434343"/>
              </a:buClr>
              <a:buSzPts val="1800"/>
            </a:pPr>
            <a:r>
              <a:rPr lang="en-US" sz="1800" dirty="0">
                <a:solidFill>
                  <a:srgbClr val="434343"/>
                </a:solidFill>
                <a:latin typeface="Nunito Light"/>
                <a:ea typeface="Nunito Light"/>
                <a:cs typeface="Nunito Light"/>
                <a:sym typeface="Nunito Light"/>
              </a:rPr>
              <a:t>Should we initially use copters or homegrown hardware?</a:t>
            </a:r>
            <a:br>
              <a:rPr lang="en-US" sz="1800" dirty="0">
                <a:solidFill>
                  <a:srgbClr val="434343"/>
                </a:solidFill>
                <a:latin typeface="Nunito Light"/>
                <a:ea typeface="Nunito Light"/>
                <a:cs typeface="Nunito Light"/>
                <a:sym typeface="Nunito Light"/>
              </a:rPr>
            </a:br>
            <a:r>
              <a:rPr lang="en-US" sz="1800" b="1" dirty="0">
                <a:solidFill>
                  <a:srgbClr val="434343"/>
                </a:solidFill>
                <a:latin typeface="Nunito Light"/>
                <a:ea typeface="Nunito Light"/>
                <a:cs typeface="Nunito Light"/>
                <a:sym typeface="Nunito Light"/>
              </a:rPr>
              <a:t>Copters should be initially used</a:t>
            </a: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extLst>
      <p:ext uri="{BB962C8B-B14F-4D97-AF65-F5344CB8AC3E}">
        <p14:creationId xmlns:p14="http://schemas.microsoft.com/office/powerpoint/2010/main" val="1066328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0"/>
        <p:cNvGrpSpPr/>
        <p:nvPr/>
      </p:nvGrpSpPr>
      <p:grpSpPr>
        <a:xfrm>
          <a:off x="0" y="0"/>
          <a:ext cx="0" cy="0"/>
          <a:chOff x="0" y="0"/>
          <a:chExt cx="0" cy="0"/>
        </a:xfrm>
      </p:grpSpPr>
      <p:sp>
        <p:nvSpPr>
          <p:cNvPr id="251" name="Google Shape;251;p50"/>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Determine the MVP sample size &amp; time period allotted estimated to come to a conclusion on your hypotheses. </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57" name="Google Shape;257;p51"/>
          <p:cNvSpPr txBox="1">
            <a:spLocks noGrp="1"/>
          </p:cNvSpPr>
          <p:nvPr>
            <p:ph type="ctrTitle"/>
          </p:nvPr>
        </p:nvSpPr>
        <p:spPr>
          <a:xfrm>
            <a:off x="430650" y="1535425"/>
            <a:ext cx="7532700" cy="2072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Nunito Light"/>
                <a:ea typeface="Nunito Light"/>
                <a:cs typeface="Nunito Light"/>
                <a:sym typeface="Nunito Light"/>
              </a:rPr>
              <a:t>Develop 100 commercial vehicles in 6 months. We will be using these vehicles to design an experiment for 31 000 trips for our experiment, therefore approximately 5 167 trips per month to distribute in 100. Therefore every vehicle will have to perform 52 trips per month. This is less than 2 trips per day. However we think that generating 100 all together in the sky could be a valid way to visually create transportation batch design.  </a:t>
            </a:r>
            <a:br>
              <a:rPr lang="en-US" sz="1800" b="1" dirty="0">
                <a:solidFill>
                  <a:srgbClr val="FFFFFF"/>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55"/>
        <p:cNvGrpSpPr/>
        <p:nvPr/>
      </p:nvGrpSpPr>
      <p:grpSpPr>
        <a:xfrm>
          <a:off x="0" y="0"/>
          <a:ext cx="0" cy="0"/>
          <a:chOff x="0" y="0"/>
          <a:chExt cx="0" cy="0"/>
        </a:xfrm>
      </p:grpSpPr>
      <p:sp>
        <p:nvSpPr>
          <p:cNvPr id="256" name="Google Shape;256;p51"/>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pic>
        <p:nvPicPr>
          <p:cNvPr id="5" name="Picture 4" descr="A screenshot of a cell phone&#10;&#10;Description automatically generated">
            <a:extLst>
              <a:ext uri="{FF2B5EF4-FFF2-40B4-BE49-F238E27FC236}">
                <a16:creationId xmlns:a16="http://schemas.microsoft.com/office/drawing/2014/main" id="{AE30BBD3-D98E-45E9-85A8-A36CB057DB3C}"/>
              </a:ext>
            </a:extLst>
          </p:cNvPr>
          <p:cNvPicPr>
            <a:picLocks noChangeAspect="1"/>
          </p:cNvPicPr>
          <p:nvPr/>
        </p:nvPicPr>
        <p:blipFill>
          <a:blip r:embed="rId3"/>
          <a:stretch>
            <a:fillRect/>
          </a:stretch>
        </p:blipFill>
        <p:spPr>
          <a:xfrm>
            <a:off x="1658854" y="815075"/>
            <a:ext cx="5826292" cy="3942817"/>
          </a:xfrm>
          <a:prstGeom prst="rect">
            <a:avLst/>
          </a:prstGeom>
        </p:spPr>
      </p:pic>
    </p:spTree>
    <p:extLst>
      <p:ext uri="{BB962C8B-B14F-4D97-AF65-F5344CB8AC3E}">
        <p14:creationId xmlns:p14="http://schemas.microsoft.com/office/powerpoint/2010/main" val="2438356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1"/>
        <p:cNvGrpSpPr/>
        <p:nvPr/>
      </p:nvGrpSpPr>
      <p:grpSpPr>
        <a:xfrm>
          <a:off x="0" y="0"/>
          <a:ext cx="0" cy="0"/>
          <a:chOff x="0" y="0"/>
          <a:chExt cx="0" cy="0"/>
        </a:xfrm>
      </p:grpSpPr>
      <p:sp>
        <p:nvSpPr>
          <p:cNvPr id="262" name="Google Shape;262;p52"/>
          <p:cNvSpPr txBox="1">
            <a:spLocks noGrp="1"/>
          </p:cNvSpPr>
          <p:nvPr>
            <p:ph type="ctrTitle"/>
          </p:nvPr>
        </p:nvSpPr>
        <p:spPr>
          <a:xfrm>
            <a:off x="348925" y="2298625"/>
            <a:ext cx="75327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an instrumentation plan for the events you need collected and logged, in order to be able to physically measure your KPIs.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pic>
        <p:nvPicPr>
          <p:cNvPr id="8" name="Picture 7">
            <a:extLst>
              <a:ext uri="{FF2B5EF4-FFF2-40B4-BE49-F238E27FC236}">
                <a16:creationId xmlns:a16="http://schemas.microsoft.com/office/drawing/2014/main" id="{54B5E023-7BD3-44FA-A083-A8A8B76FEC25}"/>
              </a:ext>
            </a:extLst>
          </p:cNvPr>
          <p:cNvPicPr>
            <a:picLocks noChangeAspect="1"/>
          </p:cNvPicPr>
          <p:nvPr/>
        </p:nvPicPr>
        <p:blipFill>
          <a:blip r:embed="rId3"/>
          <a:stretch>
            <a:fillRect/>
          </a:stretch>
        </p:blipFill>
        <p:spPr>
          <a:xfrm>
            <a:off x="311700" y="1493753"/>
            <a:ext cx="6132671" cy="2329902"/>
          </a:xfrm>
          <a:prstGeom prst="rect">
            <a:avLst/>
          </a:prstGeom>
        </p:spPr>
      </p:pic>
      <p:sp>
        <p:nvSpPr>
          <p:cNvPr id="9" name="Title 8">
            <a:extLst>
              <a:ext uri="{FF2B5EF4-FFF2-40B4-BE49-F238E27FC236}">
                <a16:creationId xmlns:a16="http://schemas.microsoft.com/office/drawing/2014/main" id="{963FF29F-F60D-4EA9-A018-2982E0D251E0}"/>
              </a:ext>
            </a:extLst>
          </p:cNvPr>
          <p:cNvSpPr>
            <a:spLocks noGrp="1"/>
          </p:cNvSpPr>
          <p:nvPr>
            <p:ph type="title"/>
          </p:nvPr>
        </p:nvSpPr>
        <p:spPr>
          <a:xfrm>
            <a:off x="311700" y="445025"/>
            <a:ext cx="8520600" cy="978926"/>
          </a:xfrm>
        </p:spPr>
        <p:txBody>
          <a:bodyPr/>
          <a:lstStyle/>
          <a:p>
            <a:r>
              <a:rPr lang="en-US" dirty="0"/>
              <a:t>The Future in New York City</a:t>
            </a:r>
            <a:br>
              <a:rPr lang="en-US" dirty="0"/>
            </a:br>
            <a:r>
              <a:rPr lang="en-US" dirty="0"/>
              <a:t>Be part of the process</a:t>
            </a:r>
          </a:p>
        </p:txBody>
      </p:sp>
      <p:sp>
        <p:nvSpPr>
          <p:cNvPr id="10" name="TextBox 9">
            <a:extLst>
              <a:ext uri="{FF2B5EF4-FFF2-40B4-BE49-F238E27FC236}">
                <a16:creationId xmlns:a16="http://schemas.microsoft.com/office/drawing/2014/main" id="{BD7BFBC2-ADEB-47D8-B3C8-A3C674483FA0}"/>
              </a:ext>
            </a:extLst>
          </p:cNvPr>
          <p:cNvSpPr txBox="1"/>
          <p:nvPr/>
        </p:nvSpPr>
        <p:spPr>
          <a:xfrm>
            <a:off x="6680005" y="1005156"/>
            <a:ext cx="2303451" cy="3693319"/>
          </a:xfrm>
          <a:prstGeom prst="rect">
            <a:avLst/>
          </a:prstGeom>
          <a:noFill/>
        </p:spPr>
        <p:txBody>
          <a:bodyPr wrap="square" rtlCol="0">
            <a:spAutoFit/>
          </a:bodyPr>
          <a:lstStyle/>
          <a:p>
            <a:r>
              <a:rPr lang="en-US" b="1" dirty="0"/>
              <a:t>Climate change </a:t>
            </a:r>
            <a:r>
              <a:rPr lang="en-US" dirty="0"/>
              <a:t>is the greatest threat New York City faces today. In October 2012, Hurricane Sandy hit New York City, flooding 17% of the city’s land, and </a:t>
            </a:r>
            <a:r>
              <a:rPr lang="en-US" b="1" dirty="0"/>
              <a:t>claiming 44</a:t>
            </a:r>
            <a:r>
              <a:rPr lang="en-US" dirty="0"/>
              <a:t> lives. In Lower Manhattan alone, the impact of Hurricane Sandy was devastating, </a:t>
            </a:r>
            <a:r>
              <a:rPr lang="en-US" b="1" dirty="0"/>
              <a:t>causing two deaths, damaging thousands of homes and interrupting a critical </a:t>
            </a:r>
            <a:r>
              <a:rPr lang="en-US" sz="2400" b="1" dirty="0"/>
              <a:t>transportation</a:t>
            </a:r>
            <a:r>
              <a:rPr lang="en-US" b="1" dirty="0"/>
              <a:t> </a:t>
            </a:r>
            <a:r>
              <a:rPr lang="en-US" dirty="0"/>
              <a:t>hub.</a:t>
            </a:r>
          </a:p>
        </p:txBody>
      </p:sp>
      <p:pic>
        <p:nvPicPr>
          <p:cNvPr id="12" name="Picture 11" descr="A picture containing food&#10;&#10;Description automatically generated">
            <a:extLst>
              <a:ext uri="{FF2B5EF4-FFF2-40B4-BE49-F238E27FC236}">
                <a16:creationId xmlns:a16="http://schemas.microsoft.com/office/drawing/2014/main" id="{8D4A8840-444A-40E5-92C0-5C9190DD2AC3}"/>
              </a:ext>
            </a:extLst>
          </p:cNvPr>
          <p:cNvPicPr>
            <a:picLocks noChangeAspect="1"/>
          </p:cNvPicPr>
          <p:nvPr/>
        </p:nvPicPr>
        <p:blipFill>
          <a:blip r:embed="rId4"/>
          <a:stretch>
            <a:fillRect/>
          </a:stretch>
        </p:blipFill>
        <p:spPr>
          <a:xfrm>
            <a:off x="4143320" y="928138"/>
            <a:ext cx="2114659" cy="1530429"/>
          </a:xfrm>
          <a:prstGeom prst="rect">
            <a:avLst/>
          </a:prstGeom>
        </p:spPr>
      </p:pic>
      <p:pic>
        <p:nvPicPr>
          <p:cNvPr id="14" name="Picture 13" descr="A close up of a logo&#10;&#10;Description automatically generated">
            <a:extLst>
              <a:ext uri="{FF2B5EF4-FFF2-40B4-BE49-F238E27FC236}">
                <a16:creationId xmlns:a16="http://schemas.microsoft.com/office/drawing/2014/main" id="{C1A9CE73-8FDA-4092-ACD7-90FACDD09E85}"/>
              </a:ext>
            </a:extLst>
          </p:cNvPr>
          <p:cNvPicPr>
            <a:picLocks noChangeAspect="1"/>
          </p:cNvPicPr>
          <p:nvPr/>
        </p:nvPicPr>
        <p:blipFill>
          <a:blip r:embed="rId5"/>
          <a:stretch>
            <a:fillRect/>
          </a:stretch>
        </p:blipFill>
        <p:spPr>
          <a:xfrm>
            <a:off x="524862" y="3550608"/>
            <a:ext cx="2140060" cy="1371670"/>
          </a:xfrm>
          <a:prstGeom prst="rect">
            <a:avLst/>
          </a:prstGeom>
        </p:spPr>
      </p:pic>
    </p:spTree>
    <p:extLst>
      <p:ext uri="{BB962C8B-B14F-4D97-AF65-F5344CB8AC3E}">
        <p14:creationId xmlns:p14="http://schemas.microsoft.com/office/powerpoint/2010/main" val="1330010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66"/>
        <p:cNvGrpSpPr/>
        <p:nvPr/>
      </p:nvGrpSpPr>
      <p:grpSpPr>
        <a:xfrm>
          <a:off x="0" y="0"/>
          <a:ext cx="0" cy="0"/>
          <a:chOff x="0" y="0"/>
          <a:chExt cx="0" cy="0"/>
        </a:xfrm>
      </p:grpSpPr>
      <p:sp>
        <p:nvSpPr>
          <p:cNvPr id="267" name="Google Shape;267;p53"/>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434343"/>
                </a:solidFill>
                <a:latin typeface="Nunito Light"/>
                <a:ea typeface="Nunito Light"/>
                <a:cs typeface="Nunito Light"/>
                <a:sym typeface="Nunito Light"/>
              </a:rPr>
              <a:t>Answer Slide</a:t>
            </a:r>
            <a:endParaRPr sz="36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68" name="Google Shape;268;p53"/>
          <p:cNvSpPr txBox="1">
            <a:spLocks noGrp="1"/>
          </p:cNvSpPr>
          <p:nvPr>
            <p:ph type="ctrTitle"/>
          </p:nvPr>
        </p:nvSpPr>
        <p:spPr>
          <a:xfrm>
            <a:off x="176650" y="815075"/>
            <a:ext cx="7532700" cy="39791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434343"/>
                </a:solidFill>
                <a:latin typeface="Nunito Light"/>
                <a:ea typeface="Nunito Light"/>
                <a:cs typeface="Nunito Light"/>
                <a:sym typeface="Nunito Light"/>
              </a:rPr>
              <a:t>Deliver 10 vehicles to load the fleet every month until full completion. Load the fleet gradually. Develop the instrumentation for the side project in the first ten vehicles, test the technology along with DRR partner’s expectations.</a:t>
            </a:r>
            <a:br>
              <a:rPr lang="en-US"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hlinkClick r:id="rId3"/>
              </a:rPr>
              <a:t>Here are the world’s top 10 reinsurance companies</a:t>
            </a:r>
            <a:r>
              <a:rPr lang="en-US" sz="1800" dirty="0">
                <a:solidFill>
                  <a:srgbClr val="434343"/>
                </a:solidFill>
                <a:latin typeface="Nunito Light"/>
                <a:ea typeface="Nunito Light"/>
                <a:cs typeface="Nunito Light"/>
                <a:sym typeface="Nunito Light"/>
              </a:rPr>
              <a:t> to use as partners for the side project plan.</a:t>
            </a:r>
            <a:br>
              <a:rPr lang="en-US"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rPr>
              <a:t>For the side project we collect:</a:t>
            </a:r>
            <a:br>
              <a:rPr lang="en-US" sz="1800" dirty="0">
                <a:solidFill>
                  <a:srgbClr val="434343"/>
                </a:solidFill>
                <a:latin typeface="Nunito Light"/>
                <a:ea typeface="Nunito Light"/>
                <a:cs typeface="Nunito Light"/>
                <a:sym typeface="Nunito Light"/>
              </a:rPr>
            </a:br>
            <a:r>
              <a:rPr lang="en-BB" sz="800" dirty="0" err="1">
                <a:solidFill>
                  <a:srgbClr val="0F2B3D"/>
                </a:solidFill>
                <a:latin typeface="Courier New" panose="02070309020205020404" pitchFamily="49" charset="0"/>
                <a:sym typeface="Nunito Light"/>
              </a:rPr>
              <a:t>nubePercentage</a:t>
            </a:r>
            <a:br>
              <a:rPr lang="en-BB" sz="800" dirty="0">
                <a:solidFill>
                  <a:srgbClr val="0F2B3D"/>
                </a:solidFill>
                <a:latin typeface="Courier New" panose="02070309020205020404" pitchFamily="49" charset="0"/>
                <a:sym typeface="Nunito Light"/>
              </a:rPr>
            </a:br>
            <a:r>
              <a:rPr lang="en-BB" sz="800" dirty="0" err="1">
                <a:solidFill>
                  <a:srgbClr val="0F2B3D"/>
                </a:solidFill>
                <a:latin typeface="Courier New" panose="02070309020205020404" pitchFamily="49" charset="0"/>
                <a:sym typeface="Nunito Light"/>
              </a:rPr>
              <a:t>exremeRiskEventFlood</a:t>
            </a:r>
            <a:br>
              <a:rPr lang="en-BB" sz="800" dirty="0">
                <a:solidFill>
                  <a:srgbClr val="0F2B3D"/>
                </a:solidFill>
                <a:latin typeface="Courier New" panose="02070309020205020404" pitchFamily="49" charset="0"/>
                <a:sym typeface="Nunito Light"/>
              </a:rPr>
            </a:br>
            <a:r>
              <a:rPr lang="en-BB" sz="800" dirty="0" err="1">
                <a:solidFill>
                  <a:srgbClr val="0F2B3D"/>
                </a:solidFill>
                <a:latin typeface="Courier New" panose="02070309020205020404" pitchFamily="49" charset="0"/>
                <a:sym typeface="Nunito Light"/>
              </a:rPr>
              <a:t>extremeRiskEventWildfire</a:t>
            </a:r>
            <a:br>
              <a:rPr lang="en-US" sz="1800" dirty="0">
                <a:solidFill>
                  <a:srgbClr val="434343"/>
                </a:solidFill>
                <a:latin typeface="Nunito Light"/>
                <a:ea typeface="Nunito Light"/>
                <a:cs typeface="Nunito Light"/>
                <a:sym typeface="Nunito Light"/>
              </a:rPr>
            </a:br>
            <a:br>
              <a:rPr lang="en-US" sz="1800" dirty="0">
                <a:solidFill>
                  <a:srgbClr val="434343"/>
                </a:solidFill>
                <a:latin typeface="Nunito Light"/>
                <a:ea typeface="Nunito Light"/>
                <a:cs typeface="Nunito Light"/>
                <a:sym typeface="Nunito Light"/>
              </a:rPr>
            </a:br>
            <a:r>
              <a:rPr lang="en-US" sz="1800" dirty="0">
                <a:solidFill>
                  <a:srgbClr val="434343"/>
                </a:solidFill>
                <a:latin typeface="Nunito Light"/>
                <a:ea typeface="Nunito Light"/>
                <a:cs typeface="Nunito Light"/>
                <a:sym typeface="Nunito Light"/>
              </a:rPr>
              <a:t>For the transportation event we collect:</a:t>
            </a:r>
            <a:br>
              <a:rPr lang="en-US" sz="1800" dirty="0">
                <a:solidFill>
                  <a:srgbClr val="434343"/>
                </a:solidFill>
                <a:latin typeface="Nunito Light"/>
                <a:ea typeface="Nunito Light"/>
                <a:cs typeface="Nunito Light"/>
                <a:sym typeface="Nunito Light"/>
              </a:rPr>
            </a:br>
            <a:r>
              <a:rPr lang="en-US" sz="800" dirty="0" err="1">
                <a:solidFill>
                  <a:srgbClr val="000709"/>
                </a:solidFill>
                <a:latin typeface="Open Sans"/>
              </a:rPr>
              <a:t>user_id</a:t>
            </a:r>
            <a:r>
              <a:rPr lang="en-US" sz="800" dirty="0">
                <a:solidFill>
                  <a:srgbClr val="000709"/>
                </a:solidFill>
                <a:latin typeface="Open Sans"/>
              </a:rPr>
              <a:t>: “count of the number of both unique and repeated events a day will be used to determine this KPI”</a:t>
            </a:r>
            <a:br>
              <a:rPr lang="en-US" sz="800" dirty="0">
                <a:solidFill>
                  <a:srgbClr val="000709"/>
                </a:solidFill>
                <a:latin typeface="Open Sans"/>
              </a:rPr>
            </a:br>
            <a:r>
              <a:rPr lang="en-US" sz="800" dirty="0" err="1">
                <a:solidFill>
                  <a:srgbClr val="000709"/>
                </a:solidFill>
                <a:latin typeface="Open Sans"/>
              </a:rPr>
              <a:t>user_onboarding</a:t>
            </a:r>
            <a:r>
              <a:rPr lang="en-US" sz="800" dirty="0">
                <a:solidFill>
                  <a:srgbClr val="000709"/>
                </a:solidFill>
                <a:latin typeface="Open Sans"/>
              </a:rPr>
              <a:t>: “count of the number of </a:t>
            </a:r>
            <a:r>
              <a:rPr lang="en-US" sz="800" dirty="0" err="1">
                <a:solidFill>
                  <a:srgbClr val="000709"/>
                </a:solidFill>
                <a:latin typeface="Open Sans"/>
              </a:rPr>
              <a:t>userOnboarding</a:t>
            </a:r>
            <a:r>
              <a:rPr lang="en-US" sz="800" dirty="0">
                <a:solidFill>
                  <a:srgbClr val="000709"/>
                </a:solidFill>
                <a:latin typeface="Open Sans"/>
              </a:rPr>
              <a:t> events a day will be used to determine this KPI”</a:t>
            </a:r>
            <a:br>
              <a:rPr lang="en-US" sz="800" dirty="0">
                <a:solidFill>
                  <a:srgbClr val="000709"/>
                </a:solidFill>
                <a:latin typeface="Open Sans"/>
              </a:rPr>
            </a:br>
            <a:r>
              <a:rPr lang="en-US" sz="800" dirty="0" err="1">
                <a:solidFill>
                  <a:srgbClr val="000709"/>
                </a:solidFill>
                <a:latin typeface="Open Sans"/>
              </a:rPr>
              <a:t>onboarding_id</a:t>
            </a:r>
            <a:r>
              <a:rPr lang="en-US" sz="800" dirty="0">
                <a:solidFill>
                  <a:srgbClr val="000709"/>
                </a:solidFill>
                <a:latin typeface="Open Sans"/>
              </a:rPr>
              <a:t>: “count of the number of unique values will be used to determine this KPI”</a:t>
            </a:r>
            <a:br>
              <a:rPr lang="en-US" sz="800" dirty="0">
                <a:solidFill>
                  <a:srgbClr val="000709"/>
                </a:solidFill>
                <a:latin typeface="Open Sans"/>
              </a:rPr>
            </a:br>
            <a:r>
              <a:rPr lang="en-US" sz="800" dirty="0" err="1">
                <a:solidFill>
                  <a:srgbClr val="000709"/>
                </a:solidFill>
                <a:latin typeface="Open Sans"/>
              </a:rPr>
              <a:t>rideCompleted</a:t>
            </a:r>
            <a:r>
              <a:rPr lang="en-US" sz="800" dirty="0">
                <a:solidFill>
                  <a:srgbClr val="000709"/>
                </a:solidFill>
                <a:latin typeface="Open Sans"/>
              </a:rPr>
              <a:t>: “count of evacuated citizen events in case of emergency will be used”</a:t>
            </a:r>
            <a:br>
              <a:rPr lang="en-US" sz="800" dirty="0">
                <a:solidFill>
                  <a:srgbClr val="000709"/>
                </a:solidFill>
                <a:latin typeface="Open Sans"/>
                <a:sym typeface="Nunito Light"/>
              </a:rPr>
            </a:br>
            <a:br>
              <a:rPr lang="en-US" sz="1800" dirty="0">
                <a:solidFill>
                  <a:srgbClr val="434343"/>
                </a:solidFill>
                <a:latin typeface="Nunito Light"/>
                <a:ea typeface="Nunito Light"/>
                <a:cs typeface="Nunito Light"/>
                <a:sym typeface="Nunito Light"/>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2"/>
        <p:cNvGrpSpPr/>
        <p:nvPr/>
      </p:nvGrpSpPr>
      <p:grpSpPr>
        <a:xfrm>
          <a:off x="0" y="0"/>
          <a:ext cx="0" cy="0"/>
          <a:chOff x="0" y="0"/>
          <a:chExt cx="0" cy="0"/>
        </a:xfrm>
      </p:grpSpPr>
      <p:sp>
        <p:nvSpPr>
          <p:cNvPr id="273" name="Google Shape;273;p54"/>
          <p:cNvSpPr txBox="1">
            <a:spLocks noGrp="1"/>
          </p:cNvSpPr>
          <p:nvPr>
            <p:ph type="ctrTitle"/>
          </p:nvPr>
        </p:nvSpPr>
        <p:spPr>
          <a:xfrm>
            <a:off x="339000" y="2301150"/>
            <a:ext cx="75327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Nunito Light"/>
                <a:ea typeface="Nunito Light"/>
                <a:cs typeface="Nunito Light"/>
                <a:sym typeface="Nunito Light"/>
              </a:rPr>
              <a:t>Create a qualitative feedback survey questions for users after their ride, to further understand and optimize the product for future iterations.</a:t>
            </a: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434343"/>
              </a:solidFill>
              <a:latin typeface="Nunito Light"/>
              <a:ea typeface="Nunito Light"/>
              <a:cs typeface="Nunito Light"/>
              <a:sym typeface="Nunito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E8A71"/>
        </a:solidFill>
        <a:effectLst/>
      </p:bgPr>
    </p:bg>
    <p:spTree>
      <p:nvGrpSpPr>
        <p:cNvPr id="1" name="Shape 277"/>
        <p:cNvGrpSpPr/>
        <p:nvPr/>
      </p:nvGrpSpPr>
      <p:grpSpPr>
        <a:xfrm>
          <a:off x="0" y="0"/>
          <a:ext cx="0" cy="0"/>
          <a:chOff x="0" y="0"/>
          <a:chExt cx="0" cy="0"/>
        </a:xfrm>
      </p:grpSpPr>
      <p:sp>
        <p:nvSpPr>
          <p:cNvPr id="278" name="Google Shape;278;p55"/>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434343"/>
                </a:solidFill>
                <a:latin typeface="Nunito Light"/>
                <a:ea typeface="Nunito Light"/>
                <a:cs typeface="Nunito Light"/>
                <a:sym typeface="Nunito Light"/>
              </a:rPr>
              <a:t>Answer Slide</a:t>
            </a:r>
            <a:endParaRPr sz="3600" dirty="0">
              <a:solidFill>
                <a:srgbClr val="434343"/>
              </a:solidFill>
              <a:latin typeface="Nunito Light"/>
              <a:ea typeface="Nunito Light"/>
              <a:cs typeface="Nunito Light"/>
              <a:sym typeface="Nunito Light"/>
            </a:endParaRPr>
          </a:p>
          <a:p>
            <a:pPr lvl="0" algn="l" rtl="0">
              <a:spcBef>
                <a:spcPts val="0"/>
              </a:spcBef>
              <a:spcAft>
                <a:spcPts val="0"/>
              </a:spcAft>
              <a:buSzPct val="288000"/>
            </a:pPr>
            <a:endParaRPr sz="1800" dirty="0">
              <a:solidFill>
                <a:srgbClr val="434343"/>
              </a:solidFill>
              <a:latin typeface="Nunito Light"/>
              <a:ea typeface="Nunito Light"/>
              <a:cs typeface="Nunito Light"/>
              <a:sym typeface="Nunito Light"/>
            </a:endParaRPr>
          </a:p>
          <a:p>
            <a:pPr marL="342900" lvl="0" indent="-342900" algn="l" rtl="0">
              <a:spcBef>
                <a:spcPts val="0"/>
              </a:spcBef>
              <a:spcAft>
                <a:spcPts val="0"/>
              </a:spcAft>
              <a:buFont typeface="+mj-lt"/>
              <a:buAutoNum type="arabicPeriod"/>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3600" dirty="0">
              <a:solidFill>
                <a:srgbClr val="434343"/>
              </a:solidFill>
              <a:latin typeface="Nunito Light"/>
              <a:ea typeface="Nunito Light"/>
              <a:cs typeface="Nunito Light"/>
              <a:sym typeface="Nunito Light"/>
            </a:endParaRPr>
          </a:p>
        </p:txBody>
      </p:sp>
      <p:sp>
        <p:nvSpPr>
          <p:cNvPr id="279" name="Google Shape;279;p55"/>
          <p:cNvSpPr txBox="1">
            <a:spLocks noGrp="1"/>
          </p:cNvSpPr>
          <p:nvPr>
            <p:ph type="ctrTitle"/>
          </p:nvPr>
        </p:nvSpPr>
        <p:spPr>
          <a:xfrm>
            <a:off x="342801" y="1049196"/>
            <a:ext cx="8072430" cy="3584681"/>
          </a:xfrm>
          <a:prstGeom prst="rect">
            <a:avLst/>
          </a:prstGeom>
        </p:spPr>
        <p:txBody>
          <a:bodyPr spcFirstLastPara="1" wrap="square" lIns="91425" tIns="91425" rIns="91425" bIns="91425" anchor="t" anchorCtr="0">
            <a:noAutofit/>
          </a:bodyPr>
          <a:lstStyle/>
          <a:p>
            <a:pPr algn="l">
              <a:buSzPct val="100000"/>
            </a:pPr>
            <a:r>
              <a:rPr lang="en-US" sz="1400" b="0" i="0" dirty="0">
                <a:solidFill>
                  <a:srgbClr val="000709"/>
                </a:solidFill>
                <a:effectLst/>
                <a:latin typeface="Open Sans"/>
              </a:rPr>
              <a:t>On a scale of 1 to 5, rate your experience using </a:t>
            </a:r>
            <a:r>
              <a:rPr lang="en-US" sz="1400" b="0" i="0" dirty="0" err="1">
                <a:solidFill>
                  <a:srgbClr val="000709"/>
                </a:solidFill>
                <a:effectLst/>
                <a:latin typeface="Open Sans"/>
              </a:rPr>
              <a:t>Fflyber</a:t>
            </a:r>
            <a:r>
              <a:rPr lang="en-US" sz="1400" b="0" i="0" dirty="0">
                <a:solidFill>
                  <a:srgbClr val="000709"/>
                </a:solidFill>
                <a:effectLst/>
                <a:latin typeface="Open Sans"/>
              </a:rPr>
              <a:t>: 1= least satisfied and 5= very satisfied.</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How likely are you to use </a:t>
            </a:r>
            <a:r>
              <a:rPr lang="en-US" sz="1400" b="0" i="0" dirty="0" err="1">
                <a:solidFill>
                  <a:srgbClr val="000709"/>
                </a:solidFill>
                <a:effectLst/>
                <a:latin typeface="Open Sans"/>
              </a:rPr>
              <a:t>Flyber</a:t>
            </a:r>
            <a:r>
              <a:rPr lang="en-US" sz="1400" b="0" i="0" dirty="0">
                <a:solidFill>
                  <a:srgbClr val="000709"/>
                </a:solidFill>
                <a:effectLst/>
                <a:latin typeface="Open Sans"/>
              </a:rPr>
              <a:t> again?</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How many times would you want to use </a:t>
            </a:r>
            <a:r>
              <a:rPr lang="en-US" sz="1400" b="0" i="0" dirty="0" err="1">
                <a:solidFill>
                  <a:srgbClr val="000709"/>
                </a:solidFill>
                <a:effectLst/>
                <a:latin typeface="Open Sans"/>
              </a:rPr>
              <a:t>Flyber</a:t>
            </a:r>
            <a:r>
              <a:rPr lang="en-US" sz="1400" b="0" i="0" dirty="0">
                <a:solidFill>
                  <a:srgbClr val="000709"/>
                </a:solidFill>
                <a:effectLst/>
                <a:latin typeface="Open Sans"/>
              </a:rPr>
              <a:t> in a week?</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On a scale of 1 to 5, how will you rate the </a:t>
            </a:r>
            <a:r>
              <a:rPr lang="en-US" sz="1400" dirty="0">
                <a:solidFill>
                  <a:srgbClr val="000709"/>
                </a:solidFill>
                <a:latin typeface="Open Sans"/>
              </a:rPr>
              <a:t>technologies </a:t>
            </a:r>
            <a:r>
              <a:rPr lang="en-US" sz="1400" b="0" i="0" dirty="0">
                <a:solidFill>
                  <a:srgbClr val="000709"/>
                </a:solidFill>
                <a:effectLst/>
                <a:latin typeface="Open Sans"/>
              </a:rPr>
              <a:t>attitude during your ride?</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Did you enjoy the flight? Yes/</a:t>
            </a:r>
            <a:r>
              <a:rPr lang="en-US" sz="1400" b="0" i="0" dirty="0" err="1">
                <a:solidFill>
                  <a:srgbClr val="000709"/>
                </a:solidFill>
                <a:effectLst/>
                <a:latin typeface="Open Sans"/>
              </a:rPr>
              <a:t>Nein</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Was it romantic? Yes/</a:t>
            </a:r>
            <a:r>
              <a:rPr lang="en-US" sz="1400" b="0" i="0" dirty="0" err="1">
                <a:solidFill>
                  <a:srgbClr val="000709"/>
                </a:solidFill>
                <a:effectLst/>
                <a:latin typeface="Open Sans"/>
              </a:rPr>
              <a:t>Nein</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Did you think of your loved one? Yes/</a:t>
            </a:r>
            <a:r>
              <a:rPr lang="en-US" sz="1400" b="0" i="0" dirty="0" err="1">
                <a:solidFill>
                  <a:srgbClr val="000709"/>
                </a:solidFill>
                <a:effectLst/>
                <a:latin typeface="Open Sans"/>
              </a:rPr>
              <a:t>Nein</a:t>
            </a:r>
            <a:br>
              <a:rPr lang="en-US" sz="1400" b="0" i="0" dirty="0">
                <a:solidFill>
                  <a:srgbClr val="000709"/>
                </a:solidFill>
                <a:effectLst/>
                <a:latin typeface="Open Sans"/>
              </a:rPr>
            </a:br>
            <a:br>
              <a:rPr lang="en-US" sz="1400" b="0" i="0" dirty="0">
                <a:solidFill>
                  <a:srgbClr val="000709"/>
                </a:solidFill>
                <a:effectLst/>
                <a:latin typeface="Open Sans"/>
              </a:rPr>
            </a:br>
            <a:r>
              <a:rPr lang="en-US" sz="1400" b="0" i="0" dirty="0">
                <a:solidFill>
                  <a:srgbClr val="000709"/>
                </a:solidFill>
                <a:effectLst/>
                <a:latin typeface="Open Sans"/>
              </a:rPr>
              <a:t>Did you have a good view of the full moon? Yes/</a:t>
            </a:r>
            <a:r>
              <a:rPr lang="en-US" sz="1400" b="0" i="0" dirty="0" err="1">
                <a:solidFill>
                  <a:srgbClr val="000709"/>
                </a:solidFill>
                <a:effectLst/>
                <a:latin typeface="Open Sans"/>
              </a:rPr>
              <a:t>Nein</a:t>
            </a:r>
            <a:br>
              <a:rPr lang="en-US" sz="1400" b="0" i="0" dirty="0">
                <a:solidFill>
                  <a:srgbClr val="000709"/>
                </a:solidFill>
                <a:effectLst/>
                <a:latin typeface="Open Sans"/>
              </a:rPr>
            </a:br>
            <a:br>
              <a:rPr lang="en-US" sz="1400" b="0" i="0" dirty="0">
                <a:solidFill>
                  <a:srgbClr val="000709"/>
                </a:solidFill>
                <a:effectLst/>
                <a:latin typeface="Open Sans"/>
              </a:rPr>
            </a:br>
            <a:br>
              <a:rPr lang="en-US" sz="800" b="0" i="0" dirty="0">
                <a:solidFill>
                  <a:srgbClr val="000709"/>
                </a:solidFill>
                <a:effectLst/>
                <a:latin typeface="Open Sans"/>
              </a:rPr>
            </a:b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434343"/>
              </a:solidFill>
              <a:latin typeface="Nunito Light"/>
              <a:ea typeface="Nunito Light"/>
              <a:cs typeface="Nunito Light"/>
              <a:sym typeface="Nunito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DA4AB"/>
        </a:solidFill>
        <a:effectLst/>
      </p:bgPr>
    </p:bg>
    <p:spTree>
      <p:nvGrpSpPr>
        <p:cNvPr id="1" name="Shape 283"/>
        <p:cNvGrpSpPr/>
        <p:nvPr/>
      </p:nvGrpSpPr>
      <p:grpSpPr>
        <a:xfrm>
          <a:off x="0" y="0"/>
          <a:ext cx="0" cy="0"/>
          <a:chOff x="0" y="0"/>
          <a:chExt cx="0" cy="0"/>
        </a:xfrm>
      </p:grpSpPr>
      <p:sp>
        <p:nvSpPr>
          <p:cNvPr id="284" name="Google Shape;284;p56"/>
          <p:cNvSpPr txBox="1">
            <a:spLocks noGrp="1"/>
          </p:cNvSpPr>
          <p:nvPr>
            <p:ph type="ctrTitle"/>
          </p:nvPr>
        </p:nvSpPr>
        <p:spPr>
          <a:xfrm>
            <a:off x="358825" y="1099800"/>
            <a:ext cx="7532700" cy="29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Nunito Light"/>
                <a:ea typeface="Nunito Light"/>
                <a:cs typeface="Nunito Light"/>
                <a:sym typeface="Nunito Light"/>
              </a:rPr>
              <a:t>Summarize everything you have learned into your final proposal</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Identify the target population. Why did you select that target population? What are their pain points?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Create a product proposal containing claim, evidence, estimated impact, and risks </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Claims should be backed by quantitative evidence, impact should assess market needs/benefits</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Risks involve any known unknowns that we’ll still need to monitor post-launch</a:t>
            </a:r>
            <a:endParaRPr sz="1800" dirty="0">
              <a:solidFill>
                <a:srgbClr val="FFFFFF"/>
              </a:solidFill>
              <a:latin typeface="Nunito Light"/>
              <a:ea typeface="Nunito Light"/>
              <a:cs typeface="Nunito Light"/>
              <a:sym typeface="Nunito Light"/>
            </a:endParaRPr>
          </a:p>
          <a:p>
            <a:pPr marL="457200" lvl="0" indent="-342900" algn="l" rtl="0">
              <a:spcBef>
                <a:spcPts val="0"/>
              </a:spcBef>
              <a:spcAft>
                <a:spcPts val="0"/>
              </a:spcAft>
              <a:buClr>
                <a:srgbClr val="FFFFFF"/>
              </a:buClr>
              <a:buSzPts val="1800"/>
              <a:buFont typeface="Nunito Light"/>
              <a:buChar char="●"/>
            </a:pPr>
            <a:r>
              <a:rPr lang="en" sz="1800" dirty="0">
                <a:solidFill>
                  <a:srgbClr val="FFFFFF"/>
                </a:solidFill>
                <a:latin typeface="Nunito Light"/>
                <a:ea typeface="Nunito Light"/>
                <a:cs typeface="Nunito Light"/>
                <a:sym typeface="Nunito Light"/>
              </a:rPr>
              <a:t>State cross-functional stakeholder teams that will need to be involved</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88"/>
        <p:cNvGrpSpPr/>
        <p:nvPr/>
      </p:nvGrpSpPr>
      <p:grpSpPr>
        <a:xfrm>
          <a:off x="0" y="0"/>
          <a:ext cx="0" cy="0"/>
          <a:chOff x="0" y="0"/>
          <a:chExt cx="0" cy="0"/>
        </a:xfrm>
      </p:grpSpPr>
      <p:sp>
        <p:nvSpPr>
          <p:cNvPr id="289" name="Google Shape;289;p57"/>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90" name="Google Shape;290;p57"/>
          <p:cNvSpPr txBox="1">
            <a:spLocks noGrp="1"/>
          </p:cNvSpPr>
          <p:nvPr>
            <p:ph type="ctrTitle"/>
          </p:nvPr>
        </p:nvSpPr>
        <p:spPr>
          <a:xfrm>
            <a:off x="262050" y="815074"/>
            <a:ext cx="7532700" cy="2388763"/>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FFFFFF"/>
              </a:buClr>
              <a:buSzPts val="1800"/>
            </a:pPr>
            <a:r>
              <a:rPr lang="en-US" sz="1800" dirty="0">
                <a:solidFill>
                  <a:srgbClr val="FFFFFF"/>
                </a:solidFill>
                <a:latin typeface="Nunito Light"/>
                <a:ea typeface="Nunito Light"/>
                <a:cs typeface="Nunito Light"/>
                <a:sym typeface="Nunito Light"/>
              </a:rPr>
              <a:t>Identify the target population. Why did you select that target population? What are their pain points?</a:t>
            </a:r>
            <a:br>
              <a:rPr lang="en-US" sz="1800" dirty="0">
                <a:solidFill>
                  <a:srgbClr val="FFFFFF"/>
                </a:solidFill>
                <a:latin typeface="Nunito Light"/>
                <a:ea typeface="Nunito Light"/>
                <a:cs typeface="Nunito Light"/>
                <a:sym typeface="Nunito Light"/>
              </a:rPr>
            </a:br>
            <a:br>
              <a:rPr lang="en-BB" sz="1800" dirty="0">
                <a:solidFill>
                  <a:srgbClr val="FFFFFF"/>
                </a:solidFill>
                <a:latin typeface="Nunito Light"/>
                <a:ea typeface="Nunito Light"/>
                <a:cs typeface="Nunito Light"/>
                <a:sym typeface="Nunito Light"/>
              </a:rPr>
            </a:br>
            <a:r>
              <a:rPr lang="en-BB" sz="1800" b="1" dirty="0">
                <a:solidFill>
                  <a:srgbClr val="FFFFFF"/>
                </a:solidFill>
                <a:latin typeface="Nunito Light"/>
                <a:ea typeface="Nunito Light"/>
                <a:cs typeface="Nunito Light"/>
                <a:sym typeface="Nunito Light"/>
              </a:rPr>
              <a:t>Data supports that households </a:t>
            </a:r>
            <a:r>
              <a:rPr lang="en-US" sz="1800" b="1" dirty="0">
                <a:solidFill>
                  <a:srgbClr val="FFFFFF"/>
                </a:solidFill>
                <a:latin typeface="Nunito Light"/>
                <a:ea typeface="Nunito Light"/>
                <a:cs typeface="Nunito Light"/>
                <a:sym typeface="Nunito Light"/>
              </a:rPr>
              <a:t>making</a:t>
            </a:r>
            <a:r>
              <a:rPr lang="en-BB" sz="1800" b="1" dirty="0">
                <a:solidFill>
                  <a:srgbClr val="FFFFFF"/>
                </a:solidFill>
                <a:latin typeface="Nunito Light"/>
                <a:ea typeface="Nunito Light"/>
                <a:cs typeface="Nunito Light"/>
                <a:sym typeface="Nunito Light"/>
              </a:rPr>
              <a:t> 40 000</a:t>
            </a:r>
            <a:r>
              <a:rPr lang="en-US" sz="1800" b="1" dirty="0">
                <a:solidFill>
                  <a:srgbClr val="FFFFFF"/>
                </a:solidFill>
                <a:latin typeface="Nunito Light"/>
                <a:ea typeface="Nunito Light"/>
                <a:cs typeface="Nunito Light"/>
                <a:sym typeface="Nunito Light"/>
              </a:rPr>
              <a:t> to 80 000</a:t>
            </a:r>
            <a:r>
              <a:rPr lang="en-BB" sz="1800" b="1" dirty="0">
                <a:solidFill>
                  <a:srgbClr val="FFFFFF"/>
                </a:solidFill>
                <a:latin typeface="Nunito Light"/>
                <a:ea typeface="Nunito Light"/>
                <a:cs typeface="Nunito Light"/>
                <a:sym typeface="Nunito Light"/>
              </a:rPr>
              <a:t> USD are mostly interested in our services. We need to support families with child</a:t>
            </a:r>
            <a:r>
              <a:rPr lang="en-US" sz="1800" b="1" dirty="0">
                <a:solidFill>
                  <a:srgbClr val="FFFFFF"/>
                </a:solidFill>
                <a:latin typeface="Nunito Light"/>
                <a:ea typeface="Nunito Light"/>
                <a:cs typeface="Nunito Light"/>
                <a:sym typeface="Nunito Light"/>
              </a:rPr>
              <a:t>r</a:t>
            </a:r>
            <a:r>
              <a:rPr lang="en-BB" sz="1800" b="1" dirty="0" err="1">
                <a:solidFill>
                  <a:srgbClr val="FFFFFF"/>
                </a:solidFill>
                <a:latin typeface="Nunito Light"/>
                <a:ea typeface="Nunito Light"/>
                <a:cs typeface="Nunito Light"/>
                <a:sym typeface="Nunito Light"/>
              </a:rPr>
              <a:t>en</a:t>
            </a:r>
            <a:r>
              <a:rPr lang="en-BB" sz="1800" b="1" dirty="0">
                <a:solidFill>
                  <a:srgbClr val="FFFFFF"/>
                </a:solidFill>
                <a:latin typeface="Nunito Light"/>
                <a:ea typeface="Nunito Light"/>
                <a:cs typeface="Nunito Light"/>
                <a:sym typeface="Nunito Light"/>
              </a:rPr>
              <a:t> at school as we envision educated customers.</a:t>
            </a:r>
            <a:br>
              <a:rPr lang="en-US" sz="1800" b="1"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294"/>
        <p:cNvGrpSpPr/>
        <p:nvPr/>
      </p:nvGrpSpPr>
      <p:grpSpPr>
        <a:xfrm>
          <a:off x="0" y="0"/>
          <a:ext cx="0" cy="0"/>
          <a:chOff x="0" y="0"/>
          <a:chExt cx="0" cy="0"/>
        </a:xfrm>
      </p:grpSpPr>
      <p:sp>
        <p:nvSpPr>
          <p:cNvPr id="295" name="Google Shape;295;p58"/>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296" name="Google Shape;296;p58"/>
          <p:cNvSpPr txBox="1">
            <a:spLocks noGrp="1"/>
          </p:cNvSpPr>
          <p:nvPr>
            <p:ph type="ctrTitle"/>
          </p:nvPr>
        </p:nvSpPr>
        <p:spPr>
          <a:xfrm>
            <a:off x="316350" y="880099"/>
            <a:ext cx="7532700" cy="4193551"/>
          </a:xfrm>
          <a:prstGeom prst="rect">
            <a:avLst/>
          </a:prstGeom>
        </p:spPr>
        <p:txBody>
          <a:bodyPr spcFirstLastPara="1" wrap="square" lIns="91425" tIns="91425" rIns="91425" bIns="91425" anchor="t" anchorCtr="0">
            <a:noAutofit/>
          </a:bodyPr>
          <a:lstStyle/>
          <a:p>
            <a:pPr marL="114300" lvl="0" algn="l" rtl="0">
              <a:spcBef>
                <a:spcPts val="0"/>
              </a:spcBef>
              <a:spcAft>
                <a:spcPts val="0"/>
              </a:spcAft>
              <a:buClr>
                <a:srgbClr val="FFFFFF"/>
              </a:buClr>
              <a:buSzPts val="1800"/>
            </a:pPr>
            <a:r>
              <a:rPr lang="en-US" sz="1800" dirty="0">
                <a:solidFill>
                  <a:srgbClr val="FFFFFF"/>
                </a:solidFill>
                <a:latin typeface="Nunito Light"/>
                <a:ea typeface="Nunito Light"/>
                <a:cs typeface="Nunito Light"/>
                <a:sym typeface="Nunito Light"/>
              </a:rPr>
              <a:t>Create a product proposal containing claim, evidence, estimated impact, and risks </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Claim: Climate change is a real challenge for generations to come</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Evidence: Families with young children are </a:t>
            </a:r>
            <a:r>
              <a:rPr lang="en-BB" sz="1800" dirty="0" err="1">
                <a:solidFill>
                  <a:srgbClr val="FFFFFF"/>
                </a:solidFill>
                <a:latin typeface="Nunito Light"/>
                <a:ea typeface="Nunito Light"/>
                <a:cs typeface="Nunito Light"/>
                <a:sym typeface="Nunito Light"/>
              </a:rPr>
              <a:t>strug</a:t>
            </a:r>
            <a:r>
              <a:rPr lang="en-US" sz="1800" dirty="0">
                <a:solidFill>
                  <a:srgbClr val="FFFFFF"/>
                </a:solidFill>
                <a:latin typeface="Nunito Light"/>
                <a:ea typeface="Nunito Light"/>
                <a:cs typeface="Nunito Light"/>
                <a:sym typeface="Nunito Light"/>
              </a:rPr>
              <a:t>g</a:t>
            </a:r>
            <a:r>
              <a:rPr lang="en-BB" sz="1800" dirty="0">
                <a:solidFill>
                  <a:srgbClr val="FFFFFF"/>
                </a:solidFill>
                <a:latin typeface="Nunito Light"/>
                <a:ea typeface="Nunito Light"/>
                <a:cs typeface="Nunito Light"/>
                <a:sym typeface="Nunito Light"/>
              </a:rPr>
              <a:t>ling to balance their lives</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Estimated impact: with our proposal we stand by the needs of our future customers (children) by taking action against disasters to occur due to climate change</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Technological risk: our model for predicting extreme phenomena might not perform. </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Social Risks: we might not perform up to the needs of our target customer (families) because we do not have multi seat vehicles.</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Economic Risks: Par</a:t>
            </a:r>
            <a:r>
              <a:rPr lang="en-US" sz="1800" dirty="0">
                <a:solidFill>
                  <a:srgbClr val="FFFFFF"/>
                </a:solidFill>
                <a:latin typeface="Nunito Light"/>
                <a:ea typeface="Nunito Light"/>
                <a:cs typeface="Nunito Light"/>
                <a:sym typeface="Nunito Light"/>
              </a:rPr>
              <a:t>t</a:t>
            </a:r>
            <a:r>
              <a:rPr lang="en-BB" sz="1800" dirty="0" err="1">
                <a:solidFill>
                  <a:srgbClr val="FFFFFF"/>
                </a:solidFill>
                <a:latin typeface="Nunito Light"/>
                <a:ea typeface="Nunito Light"/>
                <a:cs typeface="Nunito Light"/>
                <a:sym typeface="Nunito Light"/>
              </a:rPr>
              <a:t>ners</a:t>
            </a:r>
            <a:r>
              <a:rPr lang="en-BB" sz="1800" dirty="0">
                <a:solidFill>
                  <a:srgbClr val="FFFFFF"/>
                </a:solidFill>
                <a:latin typeface="Nunito Light"/>
                <a:ea typeface="Nunito Light"/>
                <a:cs typeface="Nunito Light"/>
                <a:sym typeface="Nunito Light"/>
              </a:rPr>
              <a:t> might not get excited by our technology and solutions.</a:t>
            </a:r>
            <a:br>
              <a:rPr lang="en-US" sz="1800" dirty="0">
                <a:solidFill>
                  <a:srgbClr val="FFFFFF"/>
                </a:solidFill>
                <a:latin typeface="Nunito Light"/>
                <a:ea typeface="Nunito Light"/>
                <a:cs typeface="Nunito Light"/>
                <a:sym typeface="Nunito Light"/>
              </a:rPr>
            </a:br>
            <a:r>
              <a:rPr lang="en-US" sz="800" dirty="0">
                <a:solidFill>
                  <a:srgbClr val="FFFFFF"/>
                </a:solidFill>
                <a:latin typeface="Nunito Light"/>
                <a:ea typeface="Nunito Light"/>
                <a:cs typeface="Nunito Light"/>
                <a:sym typeface="Nunito Light"/>
              </a:rPr>
              <a:t>Claims should be backed by quantitative evidence, impact should assess market needs/benefits</a:t>
            </a:r>
            <a:br>
              <a:rPr lang="en-US" sz="800" dirty="0">
                <a:solidFill>
                  <a:srgbClr val="FFFFFF"/>
                </a:solidFill>
                <a:latin typeface="Nunito Light"/>
                <a:ea typeface="Nunito Light"/>
                <a:cs typeface="Nunito Light"/>
                <a:sym typeface="Nunito Light"/>
              </a:rPr>
            </a:br>
            <a:r>
              <a:rPr lang="en-US" sz="800" dirty="0">
                <a:solidFill>
                  <a:srgbClr val="FFFFFF"/>
                </a:solidFill>
                <a:latin typeface="Nunito Light"/>
                <a:ea typeface="Nunito Light"/>
                <a:cs typeface="Nunito Light"/>
                <a:sym typeface="Nunito Light"/>
              </a:rPr>
              <a:t>Risks involve any known unknowns that we’ll still need to monitor post-launch</a:t>
            </a:r>
            <a:br>
              <a:rPr lang="en-US" sz="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br>
              <a:rPr lang="en-US" sz="1800" dirty="0">
                <a:solidFill>
                  <a:srgbClr val="FFFFFF"/>
                </a:solidFill>
                <a:latin typeface="Nunito Light"/>
                <a:ea typeface="Nunito Light"/>
                <a:cs typeface="Nunito Light"/>
                <a:sym typeface="Nunito Light"/>
              </a:rPr>
            </a:b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9AA7"/>
        </a:solidFill>
        <a:effectLst/>
      </p:bgPr>
    </p:bg>
    <p:spTree>
      <p:nvGrpSpPr>
        <p:cNvPr id="1" name="Shape 300"/>
        <p:cNvGrpSpPr/>
        <p:nvPr/>
      </p:nvGrpSpPr>
      <p:grpSpPr>
        <a:xfrm>
          <a:off x="0" y="0"/>
          <a:ext cx="0" cy="0"/>
          <a:chOff x="0" y="0"/>
          <a:chExt cx="0" cy="0"/>
        </a:xfrm>
      </p:grpSpPr>
      <p:sp>
        <p:nvSpPr>
          <p:cNvPr id="301" name="Google Shape;301;p59"/>
          <p:cNvSpPr txBox="1">
            <a:spLocks noGrp="1"/>
          </p:cNvSpPr>
          <p:nvPr>
            <p:ph type="ctrTitle"/>
          </p:nvPr>
        </p:nvSpPr>
        <p:spPr>
          <a:xfrm>
            <a:off x="262050" y="1778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lt1"/>
                </a:solidFill>
                <a:latin typeface="Nunito Light"/>
                <a:ea typeface="Nunito Light"/>
                <a:cs typeface="Nunito Light"/>
                <a:sym typeface="Nunito Light"/>
              </a:rPr>
              <a:t>Answer Slide</a:t>
            </a:r>
            <a:endParaRPr sz="36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3600">
              <a:solidFill>
                <a:srgbClr val="434343"/>
              </a:solidFill>
              <a:latin typeface="Nunito Light"/>
              <a:ea typeface="Nunito Light"/>
              <a:cs typeface="Nunito Light"/>
              <a:sym typeface="Nunito Light"/>
            </a:endParaRPr>
          </a:p>
        </p:txBody>
      </p:sp>
      <p:sp>
        <p:nvSpPr>
          <p:cNvPr id="302" name="Google Shape;302;p59"/>
          <p:cNvSpPr txBox="1">
            <a:spLocks noGrp="1"/>
          </p:cNvSpPr>
          <p:nvPr>
            <p:ph type="ctrTitle"/>
          </p:nvPr>
        </p:nvSpPr>
        <p:spPr>
          <a:xfrm>
            <a:off x="329050" y="1788150"/>
            <a:ext cx="7532700" cy="2161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FFFF"/>
                </a:solidFill>
                <a:latin typeface="Nunito Light"/>
                <a:ea typeface="Nunito Light"/>
                <a:cs typeface="Nunito Light"/>
                <a:sym typeface="Nunito Light"/>
              </a:rPr>
              <a:t>State cross-functional stakeholder teams that will need to be involved</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Machine learning engineers for side project</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Sensor engineers for side project</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Augmented Reality designers for passive user’s project</a:t>
            </a:r>
            <a:br>
              <a:rPr lang="en-BB" sz="1800" dirty="0">
                <a:solidFill>
                  <a:srgbClr val="FFFFFF"/>
                </a:solidFill>
                <a:latin typeface="Nunito Light"/>
                <a:ea typeface="Nunito Light"/>
                <a:cs typeface="Nunito Light"/>
                <a:sym typeface="Nunito Light"/>
              </a:rPr>
            </a:br>
            <a:r>
              <a:rPr lang="en-BB" sz="1800" dirty="0">
                <a:solidFill>
                  <a:srgbClr val="FFFFFF"/>
                </a:solidFill>
                <a:latin typeface="Nunito Light"/>
                <a:ea typeface="Nunito Light"/>
                <a:cs typeface="Nunito Light"/>
                <a:sym typeface="Nunito Light"/>
              </a:rPr>
              <a:t>External Reinsurance support and expert</a:t>
            </a:r>
            <a:r>
              <a:rPr lang="en-US" sz="1800" dirty="0" err="1">
                <a:solidFill>
                  <a:srgbClr val="FFFFFF"/>
                </a:solidFill>
                <a:latin typeface="Nunito Light"/>
                <a:ea typeface="Nunito Light"/>
                <a:cs typeface="Nunito Light"/>
                <a:sym typeface="Nunito Light"/>
              </a:rPr>
              <a:t>i</a:t>
            </a:r>
            <a:r>
              <a:rPr lang="en-BB" sz="1800" dirty="0">
                <a:solidFill>
                  <a:srgbClr val="FFFFFF"/>
                </a:solidFill>
                <a:latin typeface="Nunito Light"/>
                <a:ea typeface="Nunito Light"/>
                <a:cs typeface="Nunito Light"/>
                <a:sym typeface="Nunito Light"/>
              </a:rPr>
              <a:t>se from Global organizations like the United Nations for Disaster Risk Reduction</a:t>
            </a: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a:p>
            <a:pPr marL="0" lvl="0" indent="0" algn="l" rtl="0">
              <a:spcBef>
                <a:spcPts val="0"/>
              </a:spcBef>
              <a:spcAft>
                <a:spcPts val="0"/>
              </a:spcAft>
              <a:buNone/>
            </a:pPr>
            <a:endParaRPr sz="1800" dirty="0">
              <a:solidFill>
                <a:srgbClr val="FFFFFF"/>
              </a:solidFill>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CD61"/>
        </a:solidFill>
        <a:effectLst/>
      </p:bgPr>
    </p:bg>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6E0CE038-1892-4F34-83BA-70394FE530F0}"/>
              </a:ext>
            </a:extLst>
          </p:cNvPr>
          <p:cNvSpPr>
            <a:spLocks noGrp="1"/>
          </p:cNvSpPr>
          <p:nvPr>
            <p:ph type="title"/>
          </p:nvPr>
        </p:nvSpPr>
        <p:spPr/>
        <p:txBody>
          <a:bodyPr/>
          <a:lstStyle/>
          <a:p>
            <a:r>
              <a:rPr lang="en-US" dirty="0"/>
              <a:t>The Future in New York City</a:t>
            </a:r>
          </a:p>
        </p:txBody>
      </p:sp>
      <p:pic>
        <p:nvPicPr>
          <p:cNvPr id="6" name="Picture 5" descr="A small boat in a body of water with a city in the background&#10;&#10;Description automatically generated">
            <a:extLst>
              <a:ext uri="{FF2B5EF4-FFF2-40B4-BE49-F238E27FC236}">
                <a16:creationId xmlns:a16="http://schemas.microsoft.com/office/drawing/2014/main" id="{5DCA7AD8-01C0-4D45-AE00-E7295634FFE8}"/>
              </a:ext>
            </a:extLst>
          </p:cNvPr>
          <p:cNvPicPr>
            <a:picLocks noChangeAspect="1"/>
          </p:cNvPicPr>
          <p:nvPr/>
        </p:nvPicPr>
        <p:blipFill>
          <a:blip r:embed="rId3"/>
          <a:stretch>
            <a:fillRect/>
          </a:stretch>
        </p:blipFill>
        <p:spPr>
          <a:xfrm>
            <a:off x="496060" y="1418665"/>
            <a:ext cx="4306461" cy="2865754"/>
          </a:xfrm>
          <a:prstGeom prst="rect">
            <a:avLst/>
          </a:prstGeom>
        </p:spPr>
      </p:pic>
      <p:sp>
        <p:nvSpPr>
          <p:cNvPr id="7" name="TextBox 6">
            <a:extLst>
              <a:ext uri="{FF2B5EF4-FFF2-40B4-BE49-F238E27FC236}">
                <a16:creationId xmlns:a16="http://schemas.microsoft.com/office/drawing/2014/main" id="{B890144C-0C3B-47D1-9002-41EA6ABCAB9B}"/>
              </a:ext>
            </a:extLst>
          </p:cNvPr>
          <p:cNvSpPr txBox="1"/>
          <p:nvPr/>
        </p:nvSpPr>
        <p:spPr>
          <a:xfrm>
            <a:off x="5386507" y="2251377"/>
            <a:ext cx="3261433" cy="1200329"/>
          </a:xfrm>
          <a:prstGeom prst="rect">
            <a:avLst/>
          </a:prstGeom>
          <a:noFill/>
        </p:spPr>
        <p:txBody>
          <a:bodyPr wrap="square" rtlCol="0">
            <a:spAutoFit/>
          </a:bodyPr>
          <a:lstStyle/>
          <a:p>
            <a:pPr algn="ctr"/>
            <a:r>
              <a:rPr lang="en-US" sz="1800" dirty="0"/>
              <a:t>Looks familiar, however alternative </a:t>
            </a:r>
            <a:r>
              <a:rPr lang="en-US" sz="1800" b="1" dirty="0"/>
              <a:t>transportation</a:t>
            </a:r>
            <a:r>
              <a:rPr lang="en-US" sz="1800" dirty="0"/>
              <a:t> methods have yet  to be adopted. </a:t>
            </a:r>
          </a:p>
        </p:txBody>
      </p:sp>
    </p:spTree>
    <p:extLst>
      <p:ext uri="{BB962C8B-B14F-4D97-AF65-F5344CB8AC3E}">
        <p14:creationId xmlns:p14="http://schemas.microsoft.com/office/powerpoint/2010/main" val="9273047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4723</Words>
  <Application>Microsoft Office PowerPoint</Application>
  <PresentationFormat>On-screen Show (16:9)</PresentationFormat>
  <Paragraphs>482</Paragraphs>
  <Slides>86</Slides>
  <Notes>85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Open Sans</vt:lpstr>
      <vt:lpstr>Courier New</vt:lpstr>
      <vt:lpstr>Arial</vt:lpstr>
      <vt:lpstr>Calibri</vt:lpstr>
      <vt:lpstr>Nunito</vt:lpstr>
      <vt:lpstr>Nunito Light</vt:lpstr>
      <vt:lpstr>Simple Light</vt:lpstr>
      <vt:lpstr>Data Product Manager Nanodegree Applying Data Science to Product Management Final Project: Developing an MVP Launch Strategy for a Flying Taxi Service</vt:lpstr>
      <vt:lpstr>Welcome to your first week at Flyber </vt:lpstr>
      <vt:lpstr>PowerPoint Presentation</vt:lpstr>
      <vt:lpstr>The Future in New York City</vt:lpstr>
      <vt:lpstr>The Future in New York City</vt:lpstr>
      <vt:lpstr>The Future in New York City</vt:lpstr>
      <vt:lpstr>The Future in New York City  Prepare for the Inevitable </vt:lpstr>
      <vt:lpstr>The Future in New York City Be part of the process</vt:lpstr>
      <vt:lpstr>The Future in New York City</vt:lpstr>
      <vt:lpstr>Bill de Blasio New York City Mayor on Budget for the fiscal year 2020 https://www.pscp.tv/w/1mnxelbVbYrJX </vt:lpstr>
      <vt:lpstr>In this project, you will apply the skills acquired in this course to create the MVP launch strategy for the first flying car taxi service, Flyber, in one of the most congested cities in America -- New York City.   You are responsible for bringing the first flying car taxi service to market by analyzing data and building a product proposal.  </vt:lpstr>
      <vt:lpstr>You will need to use the SQL workspace provided in the Classroom, and Tableau Public, in order to successfully complete the project.   You’ll present your answers, findings, and insights in the Answer Slides found in this deck. Feel free to include any additional slides, if needed.    </vt:lpstr>
      <vt:lpstr>Section 1: Data Exploration </vt:lpstr>
      <vt:lpstr>Back to the basics of product management, identify your customer and their pain points: What are taxis used for? What are the characteristics of the users that leverage them? What are existing pain points with taxis? What are the existing pain points with digital ride-sharing services?     </vt:lpstr>
      <vt:lpstr>Answer Slide     </vt:lpstr>
      <vt:lpstr>What user improvements do you hypothesize a flying taxi service would have over the existing state of taxis today?   What market improvements do you hypothesize a flying taxi service would have the existing taxi service industry &amp; physical road infrastructure today?     </vt:lpstr>
      <vt:lpstr>Answer Slide     </vt:lpstr>
      <vt:lpstr>Upload this dataset into Tableau Online.    Ensure the fields are parsed correctly; field headers are included in the first row of the CSV.   Let’s begin exploration!     </vt:lpstr>
      <vt:lpstr>Acquire a high-level understanding of the granularity and scope of the dataset, to inform the basis for your analyses: How many records are in the dataset What does each record represent? What is the primary key? What date range is your dataset bound to? What are the geographical bounds of this dataset? Is it limited to Manhattan, or is Brooklyn, Queens, Staten Island, the Bronx, and New Jersey included? Where are most of the data points centralized at? Are there outliers?       </vt:lpstr>
      <vt:lpstr>Answer Slide     </vt:lpstr>
      <vt:lpstr>Answer Slide – Pickup, Dropoff Data     </vt:lpstr>
      <vt:lpstr>You notice that the dataset does not contain explicit data points out-of the-box, we’ll need to enrich the dataset with relevant fields: You notice that ride price is not included, but figure it could be derived. Based on information about New York taxi prices gleaned from the internet, create a calculated field called  `price` using the `duration`, `distance`, and `passenger count` fields. You hypothesize your target users will be those who take a relatively longer time getting to a destination that is relatively close, due to heavy traffic conditions and/or limitations to physical road infrastructure. To be able to analyze where this is happening, you will need to create a calculated field called `distance-to-duration ratio`.  </vt:lpstr>
      <vt:lpstr>PowerPoint Presentation</vt:lpstr>
      <vt:lpstr>Let’s understand the scope and distribution various dimensions within the dataset. Calculate the average, median, and the first &amp; second standard deviation of the mean for the following measures: duration distance passenger counts duration-to-distance ratio price  </vt:lpstr>
      <vt:lpstr>Answer Slide  Here you have results for all 1 048 253 trips present in our dataset. In the next slide you have clean elaborated data. Everything is unrealistic so we need to clean up our data.      </vt:lpstr>
      <vt:lpstr>Answer Slide  Here you have results for 1 041 861 remaining trips present in our dataset. In the next slide you have clean elaborated data. Everything is unrealistic so we need to clean up our data.      </vt:lpstr>
      <vt:lpstr>Answer Slide     </vt:lpstr>
      <vt:lpstr>Answer Slide     </vt:lpstr>
      <vt:lpstr>Answer Slide     </vt:lpstr>
      <vt:lpstr>Flying cars may have to have to be a lower weight for efficiency &amp; take-off. Or you may just decide to leverage mini-copters for your initial MVP.   Create a histogram that visualizes the number of total rides grouped by passenger counts to analyze the potential market volume of low passenger pickups (1-2 passengers). </vt:lpstr>
      <vt:lpstr>For the initial MVP launch (&amp; most likely GA), we have a finite amount of monetary resources to build Flyber pick-up / drop-off nodes. We’ll need to be strategic on where we’ll place them:  Which neighborhoods/zip codes tends to experience a relatively higher density of pick-ups?  Which neighborhoods/zip codes tends to experience a relatively higher density of drop-offs? Which neighborhoods/zip codes tends to have the highest duration-to-distance ratios, based on pick-up? Which neighborhoods/zip codes tends to have the highest duration-to-distance ratios, based on drop-off? For any of the neighborhoods identified, are there any potential areas within the neighborhood that are optimal for flying taxi pick-up / drop-off? What makes them suitable? </vt:lpstr>
      <vt:lpstr>Answer Slide     </vt:lpstr>
      <vt:lpstr>It may not make operational sense to have the service running 24/7, for now. What times throughout the day experience relatively higher volumes of ride pick-ups? What days throughout the week experience relatively higher volumes of ride pick-ups? Pinpoint any periods throughout the year that experience trend fluctuation or seasonality around ride pick-up volumes. This will help us in our post-launch analyses to determine if any spikes or dips were influenced by seasonality or through actual feature adoption/regression. </vt:lpstr>
      <vt:lpstr>PowerPoint Presentation</vt:lpstr>
      <vt:lpstr>PowerPoint Presentation</vt:lpstr>
      <vt:lpstr>PowerPoint Presentation</vt:lpstr>
      <vt:lpstr>PowerPoint Presentation</vt:lpstr>
      <vt:lpstr>Answer Slide     </vt:lpstr>
      <vt:lpstr>You and the user research team ran a quantitative survey on existing taxi and/or rideshare users in New York City to determine sentiment around potentially using a flying taxi service.  Dive into the survey results dataset in order to extract insights from explicit feedback.  Upload this dataset into Tableau Online or a SQL database (the classroom contains a workspace with the data for you as well).     </vt:lpstr>
      <vt:lpstr>Ensure the fields are parsed correctly, field headers are included in the first row of the CSV.  Question schema:  Q1 - What is your email? Q2 - What gender do you identify as? Q3 - What is your age? Q4 - What is your annual income? (income bands) Q5 - What neighborhood do you reside in? Q6 - Do you currently use taxis? (Y/N) Q7 - Do you currently use ridesharing services? (Y/N) Q8 - Would you use a flying taxi service, if such a concept existed? (Y/N) Q9 - If yes to Q8, how much would you be willing to pay per mile for such a service? (USD) Q10 - If no to Q8, what is the reason?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inform our future product marketing efforts, we’ll want to extract the following:  Is there an inclination of better Flyber adoption based on gender, age, income level, or neighborhood of residence? What is the distribution of potential price per mile based on gender, age, income level, and neighborhood of residence? What is the different personas/segments of negative sentiment towards not using a flying taxi car service?         </vt:lpstr>
      <vt:lpstr>Answer Slide     </vt:lpstr>
      <vt:lpstr>Hooray! End of Section 1.</vt:lpstr>
      <vt:lpstr>You will complete Section 2 at the end of this course.   Please submit this file for review for Section 1.    </vt:lpstr>
      <vt:lpstr>Section 2: Proposal Synthesis </vt:lpstr>
      <vt:lpstr>Identify a product objective for Flyber's launch. Your product objective will guide your KPIs, so identify what Flyber should optimize for. Your objective should be centered around one the following focus areas:  User Acquisition User Engagement  User Retention  Profitability  Explain your reasoning. Include both why you feel your focus area is more relevant than the others for Flyber at this time of the product development cycle.       </vt:lpstr>
      <vt:lpstr>Answer Slide     </vt:lpstr>
      <vt:lpstr>Answer Slide     </vt:lpstr>
      <vt:lpstr>Answer Slide     </vt:lpstr>
      <vt:lpstr>Formulate 3-5 Key Performance Indicators (KPIs), to measure if the product is heading towards the right direction based on your objective     </vt:lpstr>
      <vt:lpstr>Answer Slide     </vt:lpstr>
      <vt:lpstr>Create hypotheses around what thresholds your KPIs would need to hit in order to determine success     </vt:lpstr>
      <vt:lpstr>Answer Slide     </vt:lpstr>
      <vt:lpstr>As the product manager, you make decisions based on the insights you extract, we’ll need to know the feature set we’ll include in the MVP to measure viability, while keeping operational expenditure under control: What times/days of operation should the service run for? How many pick-up / drop-off nodes should we have? Where should the nodes be located? Should we initially use copters or homegrown hardware? Should the pricing be fixed or dynamic? At what rates?       </vt:lpstr>
      <vt:lpstr>Answer Slide     </vt:lpstr>
      <vt:lpstr>Answer Slide     </vt:lpstr>
      <vt:lpstr>Answer Slide     </vt:lpstr>
      <vt:lpstr>Answer Slide     </vt:lpstr>
      <vt:lpstr>Answer Slide     </vt:lpstr>
      <vt:lpstr>Answer Slide     </vt:lpstr>
      <vt:lpstr>Determine the MVP sample size &amp; time period allotted estimated to come to a conclusion on your hypotheses.      </vt:lpstr>
      <vt:lpstr>Answer Slide     </vt:lpstr>
      <vt:lpstr>Answer Slide     </vt:lpstr>
      <vt:lpstr>Create an instrumentation plan for the events you need collected and logged, in order to be able to physically measure your KPIs.     </vt:lpstr>
      <vt:lpstr>Answer Slide     </vt:lpstr>
      <vt:lpstr>Create a qualitative feedback survey questions for users after their ride, to further understand and optimize the product for future iterations.     </vt:lpstr>
      <vt:lpstr>Answer Slide     </vt:lpstr>
      <vt:lpstr>Summarize everything you have learned into your final proposal Identify the target population. Why did you select that target population? What are their pain points? Create a product proposal containing claim, evidence, estimated impact, and risks  Claims should be backed by quantitative evidence, impact should assess market needs/benefits Risks involve any known unknowns that we’ll still need to monitor post-launch State cross-functional stakeholder teams that will need to be involved     </vt:lpstr>
      <vt:lpstr>Answer Slide     </vt:lpstr>
      <vt:lpstr>Answer Slide     </vt:lpstr>
      <vt:lpstr>Answer Slide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Product Manager Nanodegree Applying Data Science to Product Management Final Project: Developing an MVP Launch Strategy for a Flying Taxi Service</dc:title>
  <cp:lastModifiedBy>Chrysanthi Polyzoni</cp:lastModifiedBy>
  <cp:revision>161</cp:revision>
  <dcterms:modified xsi:type="dcterms:W3CDTF">2020-09-03T08:02:34Z</dcterms:modified>
</cp:coreProperties>
</file>